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7" r:id="rId4"/>
    <p:sldId id="259" r:id="rId5"/>
    <p:sldId id="269" r:id="rId6"/>
    <p:sldId id="271" r:id="rId7"/>
    <p:sldId id="273" r:id="rId8"/>
    <p:sldId id="274" r:id="rId9"/>
    <p:sldId id="282" r:id="rId10"/>
    <p:sldId id="275" r:id="rId11"/>
    <p:sldId id="276" r:id="rId12"/>
    <p:sldId id="270" r:id="rId13"/>
    <p:sldId id="272" r:id="rId14"/>
    <p:sldId id="277" r:id="rId15"/>
    <p:sldId id="278" r:id="rId16"/>
    <p:sldId id="279" r:id="rId17"/>
    <p:sldId id="295" r:id="rId18"/>
    <p:sldId id="293" r:id="rId19"/>
    <p:sldId id="297" r:id="rId20"/>
    <p:sldId id="298" r:id="rId21"/>
    <p:sldId id="296" r:id="rId22"/>
    <p:sldId id="294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997C-897B-B741-97F8-BB80E8FDE37F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CEB8-F4AD-5549-83B6-9F01E2F2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CEB8-F4AD-5549-83B6-9F01E2F2B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3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72AF-1CF0-C74F-93BD-3AA6E91EA4D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68FF-462C-FC4A-A26B-CDE7A284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ublic.kitware.com/ImageVote2008/images/62/" TargetMode="External"/><Relationship Id="rId3" Type="http://schemas.openxmlformats.org/officeDocument/2006/relationships/hyperlink" Target="http://www.sci.utah.edu/publications/Fog2009b/Fogal_IFMBE2009b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hyperlink" Target="http://www.bangor.ac.uk/cpm/sculmath/movimm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 in Data Science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J. Peters</a:t>
            </a:r>
            <a:br>
              <a:rPr lang="en-US" dirty="0" smtClean="0"/>
            </a:br>
            <a:r>
              <a:rPr lang="en-US" dirty="0" smtClean="0"/>
              <a:t>University of Connecticut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302" y="2218572"/>
            <a:ext cx="787882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http://public.kitware.com/ImageVote2008/images/62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http://www.sci.utah.edu/publications/Fog2009b/</a:t>
            </a:r>
            <a:r>
              <a:rPr lang="en-US" sz="2400" dirty="0" smtClean="0">
                <a:hlinkClick r:id="rId3"/>
              </a:rPr>
              <a:t>Fogal_IFMBE2009b.pdf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T. </a:t>
            </a:r>
            <a:r>
              <a:rPr lang="en-US" sz="2400" dirty="0" err="1"/>
              <a:t>Fogal</a:t>
            </a:r>
            <a:r>
              <a:rPr lang="en-US" sz="2400" dirty="0"/>
              <a:t>, J. </a:t>
            </a:r>
            <a:r>
              <a:rPr lang="en-US" sz="2400" dirty="0" err="1"/>
              <a:t>Krüger</a:t>
            </a:r>
            <a:r>
              <a:rPr lang="en-US" sz="2400" dirty="0"/>
              <a:t>. </a:t>
            </a:r>
            <a:r>
              <a:rPr lang="en-US" sz="2400" b="1" dirty="0"/>
              <a:t>“Size Matters - Revealing Small Scale Structures in Large Datasets,”</a:t>
            </a:r>
            <a:r>
              <a:rPr lang="en-US" sz="2400" dirty="0"/>
              <a:t> In </a:t>
            </a:r>
            <a:r>
              <a:rPr lang="en-US" sz="2400" i="1" dirty="0"/>
              <a:t>Proceedings of the World Congress on Medical Physics and Biomedical Engineering, September 7 - 12, 2009, Munich, Germany</a:t>
            </a:r>
            <a:r>
              <a:rPr lang="en-US" sz="2400" dirty="0"/>
              <a:t>, IFMBE Proceedings, Vol. 25/13, Springer Berlin Heidelberg, pp. 41--44. 2009.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7349" y="248601"/>
            <a:ext cx="2774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Tatoos</a:t>
            </a:r>
            <a:r>
              <a:rPr lang="en-US" sz="3200" dirty="0" smtClean="0"/>
              <a:t> and Size</a:t>
            </a:r>
          </a:p>
          <a:p>
            <a:pPr algn="ctr"/>
            <a:r>
              <a:rPr lang="en-US" sz="3200" dirty="0" smtClean="0"/>
              <a:t>   (Citations)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505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PB data sets for parts of brain</a:t>
            </a:r>
          </a:p>
          <a:p>
            <a:endParaRPr lang="en-US" dirty="0"/>
          </a:p>
          <a:p>
            <a:r>
              <a:rPr lang="en-US" dirty="0" smtClean="0"/>
              <a:t>Integrate all</a:t>
            </a:r>
          </a:p>
          <a:p>
            <a:endParaRPr lang="en-US" dirty="0"/>
          </a:p>
          <a:p>
            <a:r>
              <a:rPr lang="en-US" dirty="0" smtClean="0"/>
              <a:t>Visualize and 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1217"/>
            <a:ext cx="7772400" cy="2861095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 Generation for Drug Discovery </a:t>
            </a: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 smtClean="0"/>
              <a:t>(Potential!!)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(</a:t>
            </a:r>
            <a:r>
              <a:rPr lang="en-US" i="1" u="sng" dirty="0" smtClean="0"/>
              <a:t>Topology—Study of Shape</a:t>
            </a:r>
            <a:r>
              <a:rPr lang="en-US" i="1" dirty="0" smtClean="0"/>
              <a:t>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	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/>
              <a:t>	Anthony </a:t>
            </a:r>
            <a:r>
              <a:rPr lang="en-US" dirty="0" err="1"/>
              <a:t>Bak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Ayasdi</a:t>
            </a:r>
            <a:r>
              <a:rPr lang="en-US" dirty="0"/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41481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1217"/>
            <a:ext cx="7772400" cy="286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	</a:t>
            </a:r>
            <a:br>
              <a:rPr lang="en-US" dirty="0"/>
            </a:br>
            <a:r>
              <a:rPr lang="en-US" dirty="0" err="1" smtClean="0"/>
              <a:t>Ayasdi</a:t>
            </a:r>
            <a:r>
              <a:rPr lang="en-US" dirty="0"/>
              <a:t>	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“Data has shape and shape has meaning.”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	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Gunnar </a:t>
            </a:r>
            <a:r>
              <a:rPr lang="en-US" dirty="0" err="1" smtClean="0"/>
              <a:t>Carlsson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Ayasdi</a:t>
            </a:r>
            <a:r>
              <a:rPr lang="en-US" dirty="0"/>
              <a:t>, Inc</a:t>
            </a:r>
            <a:r>
              <a:rPr lang="en-US" dirty="0" smtClean="0"/>
              <a:t>. &amp;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k_Drug_Discove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" y="10861"/>
            <a:ext cx="9129519" cy="68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k_Drug_Discove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 Finite metric spaces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(distances between points)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2 . </a:t>
            </a:r>
            <a:r>
              <a:rPr lang="en-US" dirty="0" smtClean="0"/>
              <a:t>Algebraic topology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3. Machine 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Static graphics, moments in time.</a:t>
            </a:r>
          </a:p>
        </p:txBody>
      </p:sp>
    </p:spTree>
    <p:extLst>
      <p:ext uri="{BB962C8B-B14F-4D97-AF65-F5344CB8AC3E}">
        <p14:creationId xmlns:p14="http://schemas.microsoft.com/office/powerpoint/2010/main" val="2763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Picture 2" descr="cp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867" y="6031468"/>
            <a:ext cx="6045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charset="0"/>
                <a:hlinkClick r:id="rId3"/>
              </a:rPr>
              <a:t>www.bangor.ac.uk/cpm/sculmath/movimm.htm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74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Knots, Molecules, </a:t>
            </a:r>
            <a:r>
              <a:rPr lang="en-US" dirty="0" err="1" smtClean="0"/>
              <a:t>Viz</a:t>
            </a:r>
            <a:r>
              <a:rPr lang="en-US" dirty="0" smtClean="0"/>
              <a:t>, Steering</a:t>
            </a:r>
            <a:br>
              <a:rPr lang="en-US" dirty="0" smtClean="0"/>
            </a:br>
            <a:r>
              <a:rPr lang="en-US" dirty="0" smtClean="0"/>
              <a:t>T. J. Peters</a:t>
            </a:r>
            <a:endParaRPr lang="en-US" dirty="0"/>
          </a:p>
        </p:txBody>
      </p:sp>
      <p:pic>
        <p:nvPicPr>
          <p:cNvPr id="5" name="Picture 4" descr="topflow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Knots, Molecules, </a:t>
            </a:r>
            <a:r>
              <a:rPr lang="en-US" dirty="0" err="1" smtClean="0"/>
              <a:t>Viz</a:t>
            </a:r>
            <a:r>
              <a:rPr lang="en-US" dirty="0" smtClean="0"/>
              <a:t>, Steering</a:t>
            </a:r>
            <a:endParaRPr lang="en-US" dirty="0"/>
          </a:p>
        </p:txBody>
      </p:sp>
      <p:pic>
        <p:nvPicPr>
          <p:cNvPr id="4" name="Picture 3" descr="2fr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="1" i="1" dirty="0" smtClean="0"/>
              <a:t>. Not</a:t>
            </a:r>
            <a:r>
              <a:rPr lang="en-US" dirty="0" smtClean="0"/>
              <a:t>: Mathematics of Big Data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Big Data is within a larger view of Data Science.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Data Science is the </a:t>
            </a:r>
            <a:r>
              <a:rPr lang="en-US" dirty="0" err="1" smtClean="0"/>
              <a:t>displine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Big Data is some of the data.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Don Sheehy: `big enough data’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Knots, Molecules, </a:t>
            </a:r>
            <a:r>
              <a:rPr lang="en-US" dirty="0" err="1" smtClean="0"/>
              <a:t>Viz</a:t>
            </a:r>
            <a:r>
              <a:rPr lang="en-US" dirty="0" smtClean="0"/>
              <a:t>, Steering</a:t>
            </a:r>
            <a:endParaRPr lang="en-US" dirty="0"/>
          </a:p>
        </p:txBody>
      </p:sp>
      <p:pic>
        <p:nvPicPr>
          <p:cNvPr id="3" name="Picture 2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9144000" cy="1577788"/>
          </a:xfrm>
          <a:prstGeom prst="rect">
            <a:avLst/>
          </a:prstGeom>
        </p:spPr>
      </p:pic>
      <p:pic>
        <p:nvPicPr>
          <p:cNvPr id="4" name="Picture 3" descr="missed-fr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Knots, Molecules, </a:t>
            </a:r>
            <a:r>
              <a:rPr lang="en-US" dirty="0" err="1" smtClean="0"/>
              <a:t>Viz</a:t>
            </a:r>
            <a:r>
              <a:rPr lang="en-US" dirty="0" smtClean="0"/>
              <a:t>, Steering</a:t>
            </a:r>
            <a:endParaRPr lang="en-US" dirty="0"/>
          </a:p>
        </p:txBody>
      </p:sp>
      <p:pic>
        <p:nvPicPr>
          <p:cNvPr id="3" name="Picture 2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9144000" cy="15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Petabytes generated by high performance computing simulations of molecular dynamics, particularly protein </a:t>
            </a:r>
            <a:r>
              <a:rPr lang="en-US" dirty="0" err="1" smtClean="0"/>
              <a:t>misfolding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2 . </a:t>
            </a:r>
            <a:r>
              <a:rPr lang="en-US" dirty="0" smtClean="0"/>
              <a:t>Topology (knot theory)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Algorithms for </a:t>
            </a:r>
            <a:r>
              <a:rPr lang="en-US" b="1" i="1" dirty="0" smtClean="0"/>
              <a:t>timely</a:t>
            </a:r>
            <a:r>
              <a:rPr lang="en-US" dirty="0" smtClean="0"/>
              <a:t> intersection detection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Dynamic </a:t>
            </a:r>
            <a:r>
              <a:rPr lang="en-US" dirty="0" err="1" smtClean="0"/>
              <a:t>viz</a:t>
            </a:r>
            <a:r>
              <a:rPr lang="en-US" dirty="0" smtClean="0"/>
              <a:t>, computational geometry, numerical analysis for precise </a:t>
            </a:r>
            <a:r>
              <a:rPr lang="en-US" dirty="0" err="1" smtClean="0"/>
              <a:t>viz</a:t>
            </a:r>
            <a:r>
              <a:rPr lang="en-US" dirty="0" smtClean="0"/>
              <a:t> for visual analytics.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21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3D Structure </a:t>
            </a:r>
            <a:r>
              <a:rPr lang="en-US" dirty="0"/>
              <a:t>Determination using </a:t>
            </a:r>
            <a:r>
              <a:rPr lang="en-US" dirty="0" err="1"/>
              <a:t>Cryo</a:t>
            </a:r>
            <a:r>
              <a:rPr lang="en-US" dirty="0"/>
              <a:t>-Electron Microscopy - Computational Challenges	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Amit</a:t>
            </a:r>
            <a:r>
              <a:rPr lang="en-US" dirty="0" smtClean="0"/>
              <a:t> Singer, Princeton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[AS]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3D </a:t>
            </a:r>
            <a:r>
              <a:rPr lang="en-US" dirty="0" smtClean="0"/>
              <a:t>reconstruction from partial 2D data.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2 </a:t>
            </a:r>
            <a:r>
              <a:rPr lang="en-US" dirty="0" smtClean="0"/>
              <a:t>Random rotations of 2D projections.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Phyics</a:t>
            </a:r>
            <a:r>
              <a:rPr lang="en-US" dirty="0" smtClean="0"/>
              <a:t> of electron potential </a:t>
            </a:r>
            <a:r>
              <a:rPr lang="en-US" dirty="0" err="1" smtClean="0"/>
              <a:t>vs</a:t>
            </a:r>
            <a:r>
              <a:rPr lang="en-US" dirty="0" smtClean="0"/>
              <a:t> infinitely many rotations.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 Create </a:t>
            </a:r>
            <a:r>
              <a:rPr lang="en-US" u="sng" dirty="0" smtClean="0"/>
              <a:t>surface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90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1.Estaimate iteratively, 90% solution.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But subject to bias of initial human guess.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25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Formulation of Unique Games, </a:t>
            </a:r>
            <a:r>
              <a:rPr lang="en-US" dirty="0" err="1" smtClean="0"/>
              <a:t>Khot</a:t>
            </a:r>
            <a:r>
              <a:rPr lang="en-US" dirty="0" smtClean="0"/>
              <a:t>+, `05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Fourier projection </a:t>
            </a:r>
            <a:r>
              <a:rPr lang="en-US" u="sng" dirty="0" smtClean="0"/>
              <a:t>slice,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Search space is exponential &amp; non-convex.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6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Planes </a:t>
            </a:r>
            <a:r>
              <a:rPr lang="en-US" dirty="0" smtClean="0"/>
              <a:t>intersecting in too many lines.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/>
              <a:t> </a:t>
            </a:r>
            <a:r>
              <a:rPr lang="en-US" dirty="0" smtClean="0"/>
              <a:t>Fourier transform on a </a:t>
            </a:r>
            <a:r>
              <a:rPr lang="en-US" u="sng" dirty="0" smtClean="0"/>
              <a:t>compact</a:t>
            </a:r>
            <a:r>
              <a:rPr lang="en-US" dirty="0" smtClean="0"/>
              <a:t> group.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Constrained search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MLE </a:t>
            </a:r>
            <a:r>
              <a:rPr lang="en-US" dirty="0" smtClean="0"/>
              <a:t>in polynomial time, with certificate.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Diamond</a:t>
            </a:r>
            <a:r>
              <a:rPr lang="en-US" dirty="0"/>
              <a:t> Sampling for Approximate Maximum All-pairs Dot-product (MAD) Search (*)		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Tammy </a:t>
            </a:r>
            <a:r>
              <a:rPr lang="en-US" dirty="0" err="1"/>
              <a:t>Kolda</a:t>
            </a:r>
            <a:r>
              <a:rPr lang="en-US" dirty="0"/>
              <a:t>, Sandia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19228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[TK]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1.Numerical Data Science.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MAD: Maximum All-pairs Dot-product Search.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82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mathematics?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Broad theoretical foundations.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Leads to sound, extensible software design.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Abstractions permit staying ahead of curve.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Unifies view to permit consolidations: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Sectors: biology </a:t>
            </a:r>
            <a:r>
              <a:rPr lang="en-US" dirty="0" err="1" smtClean="0"/>
              <a:t>vs</a:t>
            </a:r>
            <a:r>
              <a:rPr lang="en-US" dirty="0" smtClean="0"/>
              <a:t> sports </a:t>
            </a:r>
            <a:r>
              <a:rPr lang="en-US" dirty="0" err="1" smtClean="0"/>
              <a:t>vs</a:t>
            </a:r>
            <a:r>
              <a:rPr lang="en-US" dirty="0" smtClean="0"/>
              <a:t> medicine.</a:t>
            </a:r>
          </a:p>
        </p:txBody>
      </p:sp>
    </p:spTree>
    <p:extLst>
      <p:ext uri="{BB962C8B-B14F-4D97-AF65-F5344CB8AC3E}">
        <p14:creationId xmlns:p14="http://schemas.microsoft.com/office/powerpoint/2010/main" val="10866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Parallel </a:t>
            </a:r>
            <a:r>
              <a:rPr lang="en-US" dirty="0" smtClean="0"/>
              <a:t>list of options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Make a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 smtClean="0"/>
              <a:t>. Pick </a:t>
            </a:r>
            <a:r>
              <a:rPr lang="en-US" dirty="0"/>
              <a:t>one, find a good pair (wedge). ^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Repeat, to get diamond, optimize.</a:t>
            </a:r>
          </a:p>
        </p:txBody>
      </p:sp>
    </p:spTree>
    <p:extLst>
      <p:ext uri="{BB962C8B-B14F-4D97-AF65-F5344CB8AC3E}">
        <p14:creationId xmlns:p14="http://schemas.microsoft.com/office/powerpoint/2010/main" val="16631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Science Foundation (NSF) </a:t>
            </a:r>
            <a:br>
              <a:rPr lang="en-US" dirty="0" smtClean="0"/>
            </a:br>
            <a:r>
              <a:rPr lang="en-US" dirty="0" smtClean="0"/>
              <a:t>(seed funding </a:t>
            </a:r>
            <a:r>
              <a:rPr lang="en-US" dirty="0"/>
              <a:t>to academia &amp; </a:t>
            </a:r>
            <a:r>
              <a:rPr lang="en-US" dirty="0" smtClean="0"/>
              <a:t>industry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88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Recent </a:t>
            </a:r>
            <a:r>
              <a:rPr lang="en-US" dirty="0" smtClean="0"/>
              <a:t>solicitation: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www.nsf.gov</a:t>
            </a:r>
            <a:r>
              <a:rPr lang="en-US" dirty="0"/>
              <a:t>/funding/</a:t>
            </a:r>
            <a:r>
              <a:rPr lang="en-US" dirty="0" err="1"/>
              <a:t>pgm_summ.jsp?pims_id</a:t>
            </a:r>
            <a:r>
              <a:rPr lang="en-US" dirty="0"/>
              <a:t>=504767</a:t>
            </a:r>
          </a:p>
          <a:p>
            <a:endParaRPr lang="en-US" dirty="0"/>
          </a:p>
          <a:p>
            <a:r>
              <a:rPr lang="en-US" dirty="0" smtClean="0"/>
              <a:t>GOALI: Grant Opportunities for Academic Liaison with Industry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Possible source for </a:t>
            </a:r>
            <a:r>
              <a:rPr lang="en-US" dirty="0"/>
              <a:t>early TT</a:t>
            </a:r>
          </a:p>
          <a:p>
            <a:endParaRPr lang="en-US" dirty="0"/>
          </a:p>
          <a:p>
            <a:r>
              <a:rPr lang="en-US" dirty="0"/>
              <a:t>Possibly bigger collaborations with </a:t>
            </a:r>
            <a:r>
              <a:rPr lang="en-US" dirty="0" smtClean="0"/>
              <a:t> NIH </a:t>
            </a:r>
            <a:r>
              <a:rPr lang="en-US" dirty="0"/>
              <a:t>or DARPA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7328"/>
            <a:ext cx="8058830" cy="4845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ICERM Workshop 7/28/15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Providence, RI (with Brown)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Overview of 1 day of 3.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</a:t>
            </a:r>
            <a:r>
              <a:rPr lang="en-US" dirty="0" err="1" smtClean="0"/>
              <a:t>icerm.brown.edu</a:t>
            </a:r>
            <a:r>
              <a:rPr lang="en-US" dirty="0" smtClean="0"/>
              <a:t>/</a:t>
            </a:r>
            <a:r>
              <a:rPr lang="en-US" dirty="0" err="1" smtClean="0"/>
              <a:t>topical_workshops</a:t>
            </a:r>
            <a:r>
              <a:rPr lang="en-US" dirty="0" smtClean="0"/>
              <a:t>/tw15-6-mds/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Abstracts, slides of talks</a:t>
            </a:r>
            <a:br>
              <a:rPr lang="en-US" dirty="0" smtClean="0"/>
            </a:br>
            <a:r>
              <a:rPr lang="en-US" dirty="0" smtClean="0"/>
              <a:t>Videos to be posted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9356"/>
            <a:ext cx="7772400" cy="2861095"/>
          </a:xfrm>
        </p:spPr>
        <p:txBody>
          <a:bodyPr>
            <a:normAutofit fontScale="90000"/>
          </a:bodyPr>
          <a:lstStyle/>
          <a:p>
            <a:r>
              <a:rPr lang="en-US" dirty="0"/>
              <a:t>Big Data Visual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(Incredible!!)</a:t>
            </a:r>
            <a:r>
              <a:rPr lang="en-US" i="1" dirty="0"/>
              <a:t>	</a:t>
            </a:r>
            <a:br>
              <a:rPr lang="en-US" i="1" dirty="0"/>
            </a:br>
            <a:r>
              <a:rPr lang="en-US" dirty="0"/>
              <a:t>	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Chris </a:t>
            </a:r>
            <a:r>
              <a:rPr lang="en-US" dirty="0" smtClean="0"/>
              <a:t>Johnson, </a:t>
            </a:r>
          </a:p>
          <a:p>
            <a:r>
              <a:rPr lang="en-US" dirty="0" smtClean="0"/>
              <a:t>University </a:t>
            </a:r>
            <a:r>
              <a:rPr lang="en-US" dirty="0"/>
              <a:t>of Utah</a:t>
            </a:r>
          </a:p>
        </p:txBody>
      </p:sp>
    </p:spTree>
    <p:extLst>
      <p:ext uri="{BB962C8B-B14F-4D97-AF65-F5344CB8AC3E}">
        <p14:creationId xmlns:p14="http://schemas.microsoft.com/office/powerpoint/2010/main" val="335959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73" y="9153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C0106"/>
                </a:solidFill>
                <a:latin typeface="Tahoma"/>
              </a:rPr>
              <a:t>BANDWIDTH OF OUR SENSES		</a:t>
            </a:r>
          </a:p>
          <a:p>
            <a:r>
              <a:rPr lang="en-US" sz="1600" dirty="0">
                <a:solidFill>
                  <a:prstClr val="black"/>
                </a:solidFill>
                <a:latin typeface="Times-Roman"/>
              </a:rPr>
              <a:t>		</a:t>
            </a:r>
          </a:p>
        </p:txBody>
      </p:sp>
      <p:pic>
        <p:nvPicPr>
          <p:cNvPr id="4" name="Picture 3" descr="main-qimg-49ba484c47e766dbd2ccba508b325d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" y="374164"/>
            <a:ext cx="7423518" cy="5311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73" y="5780782"/>
            <a:ext cx="89242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/>
              <a:t>Tor </a:t>
            </a:r>
            <a:r>
              <a:rPr lang="en-US" sz="2400" dirty="0" err="1" smtClean="0"/>
              <a:t>Norretranders</a:t>
            </a:r>
            <a:endParaRPr lang="en-US" sz="2400" dirty="0" smtClean="0"/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www.quora.com</a:t>
            </a:r>
            <a:r>
              <a:rPr lang="en-US" sz="2000" dirty="0"/>
              <a:t>/How-much-bandwidth-does-each-human-sense-consume-relatively-speaking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414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human-t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72"/>
            <a:ext cx="9144000" cy="5446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423" y="6211496"/>
            <a:ext cx="808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public.kitware.com</a:t>
            </a:r>
            <a:r>
              <a:rPr lang="en-US" sz="2000" dirty="0"/>
              <a:t>/ImageVote2008/media/</a:t>
            </a:r>
            <a:r>
              <a:rPr lang="en-US" sz="2000" dirty="0" err="1"/>
              <a:t>pollimages</a:t>
            </a:r>
            <a:r>
              <a:rPr lang="en-US" sz="2000" dirty="0"/>
              <a:t>/</a:t>
            </a:r>
            <a:r>
              <a:rPr lang="en-US" sz="2000" dirty="0" err="1"/>
              <a:t>vishuman.jpg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878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918" y="1031801"/>
            <a:ext cx="8176512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“While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we have used the 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visible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human datasets in many applications over the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last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couple of years it was only recently that we are able to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investigate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the large color dataset at interactive rates on a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single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core commodity PC with a standard graphics card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.”</a:t>
            </a:r>
          </a:p>
          <a:p>
            <a:endParaRPr lang="en-US" sz="2800" dirty="0">
              <a:solidFill>
                <a:prstClr val="black"/>
              </a:solidFill>
              <a:latin typeface="Verdana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“To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our great surprise we discovered the body </a:t>
            </a:r>
            <a:r>
              <a:rPr lang="en-US" sz="2800" dirty="0" err="1" smtClean="0">
                <a:solidFill>
                  <a:prstClr val="black"/>
                </a:solidFill>
                <a:latin typeface="Verdana"/>
              </a:rPr>
              <a:t>paintingsseen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in the images in the 12 GB full resolution data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17349" y="248601"/>
            <a:ext cx="2774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Tatoos</a:t>
            </a:r>
            <a:r>
              <a:rPr lang="en-US" sz="3200" dirty="0" smtClean="0"/>
              <a:t> and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08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918" y="1031801"/>
            <a:ext cx="8176512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Verdana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Question </a:t>
            </a:r>
            <a:r>
              <a:rPr lang="en-US" sz="2800" dirty="0" err="1" smtClean="0">
                <a:solidFill>
                  <a:prstClr val="black"/>
                </a:solidFill>
                <a:latin typeface="Verdana"/>
              </a:rPr>
              <a:t>tatoos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from a medical/scientific point of view </a:t>
            </a:r>
            <a:endParaRPr lang="en-US" sz="2800" dirty="0" smtClean="0">
              <a:solidFill>
                <a:prstClr val="black"/>
              </a:solidFill>
              <a:latin typeface="Verdana"/>
            </a:endParaRPr>
          </a:p>
          <a:p>
            <a:endParaRPr lang="en-US" sz="2800" dirty="0" smtClean="0">
              <a:solidFill>
                <a:prstClr val="black"/>
              </a:solidFill>
              <a:latin typeface="Verdana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“Size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does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matter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! I.e. small structures - such as these tattoos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– which may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also be some subtle organ anomalies may 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only become </a:t>
            </a:r>
            <a:r>
              <a:rPr lang="en-US" sz="2800" dirty="0">
                <a:solidFill>
                  <a:prstClr val="black"/>
                </a:solidFill>
                <a:latin typeface="Verdana"/>
              </a:rPr>
              <a:t>visible at the full resolution</a:t>
            </a:r>
            <a:r>
              <a:rPr lang="en-US" sz="2800" dirty="0" smtClean="0">
                <a:solidFill>
                  <a:prstClr val="black"/>
                </a:solidFill>
                <a:latin typeface="Verdana"/>
              </a:rPr>
              <a:t>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17349" y="248601"/>
            <a:ext cx="22419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Size Matters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17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766</Words>
  <Application>Microsoft Macintosh PowerPoint</Application>
  <PresentationFormat>On-screen Show (4:3)</PresentationFormat>
  <Paragraphs>135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Mathematics in Data Science (MaDS)</vt:lpstr>
      <vt:lpstr>Note Shift</vt:lpstr>
      <vt:lpstr>Why focus on mathematics?</vt:lpstr>
      <vt:lpstr>ICERM Workshop 7/28/15  Providence, RI (with Brown)  Overview of 1 day of 3.  https://icerm.brown.edu/topical_workshops/tw15-6-mds/  Abstracts, slides of talks Videos to be posted </vt:lpstr>
      <vt:lpstr>Big Data Visual Analysis  (Incredible!!)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Microscope</vt:lpstr>
      <vt:lpstr>Feature Generation for Drug Discovery Learning     (Potential!!)  (Topology—Study of Shape)    </vt:lpstr>
      <vt:lpstr>    Ayasdi   “Data has shape and shape has meaning.”    </vt:lpstr>
      <vt:lpstr>PowerPoint Presentation</vt:lpstr>
      <vt:lpstr>PowerPoint Presentation</vt:lpstr>
      <vt:lpstr>Mathematics</vt:lpstr>
      <vt:lpstr>PowerPoint Presentation</vt:lpstr>
      <vt:lpstr>Knots, Molecules, Viz, Steering T. J. Peters</vt:lpstr>
      <vt:lpstr>Knots, Molecules, Viz, Steering</vt:lpstr>
      <vt:lpstr>Knots, Molecules, Viz, Steering</vt:lpstr>
      <vt:lpstr>Knots, Molecules, Viz, Steering</vt:lpstr>
      <vt:lpstr>My Work</vt:lpstr>
      <vt:lpstr>3D Structure Determination using Cryo-Electron Microscopy - Computational Challenges   </vt:lpstr>
      <vt:lpstr>[AS] Overview</vt:lpstr>
      <vt:lpstr>Past methods</vt:lpstr>
      <vt:lpstr>Steps to Improvement</vt:lpstr>
      <vt:lpstr>Insight</vt:lpstr>
      <vt:lpstr>Diamond Sampling for Approximate Maximum All-pairs Dot-product (MAD) Search (*)      </vt:lpstr>
      <vt:lpstr>[TK] Overview</vt:lpstr>
      <vt:lpstr>Insight</vt:lpstr>
      <vt:lpstr>National Science Foundation (NSF)  (seed funding to academia &amp; industry)  </vt:lpstr>
    </vt:vector>
  </TitlesOfParts>
  <Company>UConn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MoBD: Mathematics of Big Data</dc:title>
  <dc:creator>Tom Peters</dc:creator>
  <cp:lastModifiedBy>Tom Peters</cp:lastModifiedBy>
  <cp:revision>33</cp:revision>
  <dcterms:created xsi:type="dcterms:W3CDTF">2015-08-05T15:01:10Z</dcterms:created>
  <dcterms:modified xsi:type="dcterms:W3CDTF">2015-08-19T14:41:07Z</dcterms:modified>
</cp:coreProperties>
</file>