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63"/>
  </p:notesMasterIdLst>
  <p:sldIdLst>
    <p:sldId id="277" r:id="rId3"/>
    <p:sldId id="283" r:id="rId4"/>
    <p:sldId id="284" r:id="rId5"/>
    <p:sldId id="276" r:id="rId6"/>
    <p:sldId id="294" r:id="rId7"/>
    <p:sldId id="285" r:id="rId8"/>
    <p:sldId id="259" r:id="rId9"/>
    <p:sldId id="312" r:id="rId10"/>
    <p:sldId id="316" r:id="rId11"/>
    <p:sldId id="313" r:id="rId12"/>
    <p:sldId id="317" r:id="rId13"/>
    <p:sldId id="319" r:id="rId14"/>
    <p:sldId id="315" r:id="rId15"/>
    <p:sldId id="290" r:id="rId16"/>
    <p:sldId id="293" r:id="rId17"/>
    <p:sldId id="307" r:id="rId18"/>
    <p:sldId id="324" r:id="rId19"/>
    <p:sldId id="320" r:id="rId20"/>
    <p:sldId id="321" r:id="rId21"/>
    <p:sldId id="322" r:id="rId22"/>
    <p:sldId id="323" r:id="rId23"/>
    <p:sldId id="291" r:id="rId24"/>
    <p:sldId id="300" r:id="rId25"/>
    <p:sldId id="271" r:id="rId26"/>
    <p:sldId id="269" r:id="rId27"/>
    <p:sldId id="268" r:id="rId28"/>
    <p:sldId id="278" r:id="rId29"/>
    <p:sldId id="270" r:id="rId30"/>
    <p:sldId id="286" r:id="rId31"/>
    <p:sldId id="287" r:id="rId32"/>
    <p:sldId id="282" r:id="rId33"/>
    <p:sldId id="301" r:id="rId34"/>
    <p:sldId id="279" r:id="rId35"/>
    <p:sldId id="280" r:id="rId36"/>
    <p:sldId id="260" r:id="rId37"/>
    <p:sldId id="262" r:id="rId38"/>
    <p:sldId id="275" r:id="rId39"/>
    <p:sldId id="274" r:id="rId40"/>
    <p:sldId id="273" r:id="rId41"/>
    <p:sldId id="272" r:id="rId42"/>
    <p:sldId id="263" r:id="rId43"/>
    <p:sldId id="264" r:id="rId44"/>
    <p:sldId id="265" r:id="rId45"/>
    <p:sldId id="267" r:id="rId46"/>
    <p:sldId id="266" r:id="rId47"/>
    <p:sldId id="257" r:id="rId48"/>
    <p:sldId id="256" r:id="rId49"/>
    <p:sldId id="258" r:id="rId50"/>
    <p:sldId id="295" r:id="rId51"/>
    <p:sldId id="302" r:id="rId52"/>
    <p:sldId id="303" r:id="rId53"/>
    <p:sldId id="304" r:id="rId54"/>
    <p:sldId id="306" r:id="rId55"/>
    <p:sldId id="261" r:id="rId56"/>
    <p:sldId id="305" r:id="rId57"/>
    <p:sldId id="289" r:id="rId58"/>
    <p:sldId id="281" r:id="rId59"/>
    <p:sldId id="296" r:id="rId60"/>
    <p:sldId id="297" r:id="rId61"/>
    <p:sldId id="299" r:id="rId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4EFE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75" d="100"/>
          <a:sy n="75" d="100"/>
        </p:scale>
        <p:origin x="-960" y="-80"/>
      </p:cViewPr>
      <p:guideLst>
        <p:guide orient="horz" pos="2160"/>
        <p:guide pos="2880"/>
      </p:guideLst>
    </p:cSldViewPr>
  </p:slideViewPr>
  <p:notesTextViewPr>
    <p:cViewPr>
      <p:scale>
        <a:sx n="100" d="100"/>
        <a:sy n="100" d="100"/>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notesMaster" Target="notesMasters/notesMaster1.xml"/><Relationship Id="rId64" Type="http://schemas.openxmlformats.org/officeDocument/2006/relationships/printerSettings" Target="printerSettings/printerSettings1.bin"/><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CB06BA4-027D-194B-8C68-D7AD50ABB29E}" type="datetimeFigureOut">
              <a:rPr lang="en-US" smtClean="0"/>
              <a:t>5/3/17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E0E7C8-96BC-CB40-BD14-BF587912AF1D}" type="slidenum">
              <a:rPr lang="en-US" smtClean="0"/>
              <a:t>‹#›</a:t>
            </a:fld>
            <a:endParaRPr lang="en-US"/>
          </a:p>
        </p:txBody>
      </p:sp>
    </p:spTree>
    <p:extLst>
      <p:ext uri="{BB962C8B-B14F-4D97-AF65-F5344CB8AC3E}">
        <p14:creationId xmlns:p14="http://schemas.microsoft.com/office/powerpoint/2010/main" val="217131312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ChangeArrowheads="1"/>
          </p:cNvSpPr>
          <p:nvPr/>
        </p:nvSpPr>
        <p:spPr bwMode="auto">
          <a:xfrm>
            <a:off x="1440152" y="860771"/>
            <a:ext cx="4169238" cy="2948889"/>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0165" tIns="40083" rIns="80165" bIns="40083" anchor="ctr"/>
          <a:lstStyle/>
          <a:p>
            <a:pPr defTabSz="400785" fontAlgn="base" hangingPunct="0">
              <a:lnSpc>
                <a:spcPct val="98000"/>
              </a:lnSpc>
              <a:spcBef>
                <a:spcPct val="0"/>
              </a:spcBef>
              <a:spcAft>
                <a:spcPct val="0"/>
              </a:spcAft>
              <a:buClr>
                <a:srgbClr val="000000"/>
              </a:buClr>
              <a:buSzPct val="45000"/>
            </a:pPr>
            <a:endParaRPr lang="en-US" sz="2100">
              <a:solidFill>
                <a:prstClr val="black"/>
              </a:solidFill>
              <a:latin typeface="Bitstream Vera Serif" charset="0"/>
              <a:ea typeface="ＭＳ Ｐゴシック" charset="0"/>
            </a:endParaRPr>
          </a:p>
        </p:txBody>
      </p:sp>
      <p:sp>
        <p:nvSpPr>
          <p:cNvPr id="30722" name="Text Box 2"/>
          <p:cNvSpPr txBox="1">
            <a:spLocks noGrp="1" noChangeArrowheads="1"/>
          </p:cNvSpPr>
          <p:nvPr>
            <p:ph type="body"/>
          </p:nvPr>
        </p:nvSpPr>
        <p:spPr bwMode="auto">
          <a:xfrm>
            <a:off x="1075794" y="4094774"/>
            <a:ext cx="4905155" cy="327337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1200">
                <a:solidFill>
                  <a:schemeClr val="tx1"/>
                </a:solidFill>
                <a:latin typeface="Arial" charset="0"/>
                <a:ea typeface="ＭＳ Ｐゴシック" charset="0"/>
              </a:defRPr>
            </a:lvl1pPr>
            <a:lvl2pPr marL="729057" indent="-280406" defTabSz="914437">
              <a:defRPr sz="1200">
                <a:solidFill>
                  <a:schemeClr val="tx1"/>
                </a:solidFill>
                <a:latin typeface="Arial" charset="0"/>
                <a:ea typeface="ＭＳ Ｐゴシック" charset="0"/>
              </a:defRPr>
            </a:lvl2pPr>
            <a:lvl3pPr marL="1121626" indent="-224325" defTabSz="914437">
              <a:defRPr sz="1200">
                <a:solidFill>
                  <a:schemeClr val="tx1"/>
                </a:solidFill>
                <a:latin typeface="Arial" charset="0"/>
                <a:ea typeface="ＭＳ Ｐゴシック" charset="0"/>
              </a:defRPr>
            </a:lvl3pPr>
            <a:lvl4pPr marL="1570276" indent="-224325" defTabSz="914437">
              <a:defRPr sz="1200">
                <a:solidFill>
                  <a:schemeClr val="tx1"/>
                </a:solidFill>
                <a:latin typeface="Arial" charset="0"/>
                <a:ea typeface="ＭＳ Ｐゴシック" charset="0"/>
              </a:defRPr>
            </a:lvl4pPr>
            <a:lvl5pPr marL="2018927" indent="-224325" defTabSz="914437">
              <a:defRPr sz="1200">
                <a:solidFill>
                  <a:schemeClr val="tx1"/>
                </a:solidFill>
                <a:latin typeface="Arial" charset="0"/>
                <a:ea typeface="ＭＳ Ｐゴシック" charset="0"/>
              </a:defRPr>
            </a:lvl5pPr>
            <a:lvl6pPr marL="2467577" indent="-224325" defTabSz="914437" eaLnBrk="0" fontAlgn="base" hangingPunct="0">
              <a:spcBef>
                <a:spcPct val="30000"/>
              </a:spcBef>
              <a:spcAft>
                <a:spcPct val="0"/>
              </a:spcAft>
              <a:defRPr sz="1200">
                <a:solidFill>
                  <a:schemeClr val="tx1"/>
                </a:solidFill>
                <a:latin typeface="Arial" charset="0"/>
                <a:ea typeface="ＭＳ Ｐゴシック" charset="0"/>
              </a:defRPr>
            </a:lvl6pPr>
            <a:lvl7pPr marL="2916227" indent="-224325" defTabSz="914437" eaLnBrk="0" fontAlgn="base" hangingPunct="0">
              <a:spcBef>
                <a:spcPct val="30000"/>
              </a:spcBef>
              <a:spcAft>
                <a:spcPct val="0"/>
              </a:spcAft>
              <a:defRPr sz="1200">
                <a:solidFill>
                  <a:schemeClr val="tx1"/>
                </a:solidFill>
                <a:latin typeface="Arial" charset="0"/>
                <a:ea typeface="ＭＳ Ｐゴシック" charset="0"/>
              </a:defRPr>
            </a:lvl7pPr>
            <a:lvl8pPr marL="3364878" indent="-224325" defTabSz="914437" eaLnBrk="0" fontAlgn="base" hangingPunct="0">
              <a:spcBef>
                <a:spcPct val="30000"/>
              </a:spcBef>
              <a:spcAft>
                <a:spcPct val="0"/>
              </a:spcAft>
              <a:defRPr sz="1200">
                <a:solidFill>
                  <a:schemeClr val="tx1"/>
                </a:solidFill>
                <a:latin typeface="Arial" charset="0"/>
                <a:ea typeface="ＭＳ Ｐゴシック" charset="0"/>
              </a:defRPr>
            </a:lvl8pPr>
            <a:lvl9pPr marL="3813528" indent="-224325" defTabSz="914437" eaLnBrk="0" fontAlgn="base" hangingPunct="0">
              <a:spcBef>
                <a:spcPct val="30000"/>
              </a:spcBef>
              <a:spcAft>
                <a:spcPct val="0"/>
              </a:spcAft>
              <a:defRPr sz="1200">
                <a:solidFill>
                  <a:schemeClr val="tx1"/>
                </a:solidFill>
                <a:latin typeface="Arial" charset="0"/>
                <a:ea typeface="ＭＳ Ｐゴシック" charset="0"/>
              </a:defRPr>
            </a:lvl9pPr>
          </a:lstStyle>
          <a:p>
            <a:fld id="{ACE2BF70-F583-014D-AC35-BE37B2888751}" type="slidenum">
              <a:rPr lang="en-US">
                <a:solidFill>
                  <a:prstClr val="black"/>
                </a:solidFill>
              </a:rPr>
              <a:pPr/>
              <a:t>2</a:t>
            </a:fld>
            <a:endParaRPr lang="en-US">
              <a:solidFill>
                <a:prstClr val="black"/>
              </a:solidFill>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TWO Slides that I recommend be inserted in the front of any presentation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1200">
                <a:solidFill>
                  <a:schemeClr val="tx1"/>
                </a:solidFill>
                <a:latin typeface="Arial" charset="0"/>
                <a:ea typeface="ＭＳ Ｐゴシック" charset="0"/>
              </a:defRPr>
            </a:lvl1pPr>
            <a:lvl2pPr marL="729057" indent="-280406" defTabSz="914437">
              <a:defRPr sz="1200">
                <a:solidFill>
                  <a:schemeClr val="tx1"/>
                </a:solidFill>
                <a:latin typeface="Arial" charset="0"/>
                <a:ea typeface="ＭＳ Ｐゴシック" charset="0"/>
              </a:defRPr>
            </a:lvl2pPr>
            <a:lvl3pPr marL="1121626" indent="-224325" defTabSz="914437">
              <a:defRPr sz="1200">
                <a:solidFill>
                  <a:schemeClr val="tx1"/>
                </a:solidFill>
                <a:latin typeface="Arial" charset="0"/>
                <a:ea typeface="ＭＳ Ｐゴシック" charset="0"/>
              </a:defRPr>
            </a:lvl3pPr>
            <a:lvl4pPr marL="1570276" indent="-224325" defTabSz="914437">
              <a:defRPr sz="1200">
                <a:solidFill>
                  <a:schemeClr val="tx1"/>
                </a:solidFill>
                <a:latin typeface="Arial" charset="0"/>
                <a:ea typeface="ＭＳ Ｐゴシック" charset="0"/>
              </a:defRPr>
            </a:lvl4pPr>
            <a:lvl5pPr marL="2018927" indent="-224325" defTabSz="914437">
              <a:defRPr sz="1200">
                <a:solidFill>
                  <a:schemeClr val="tx1"/>
                </a:solidFill>
                <a:latin typeface="Arial" charset="0"/>
                <a:ea typeface="ＭＳ Ｐゴシック" charset="0"/>
              </a:defRPr>
            </a:lvl5pPr>
            <a:lvl6pPr marL="2467577" indent="-224325" defTabSz="914437" eaLnBrk="0" fontAlgn="base" hangingPunct="0">
              <a:spcBef>
                <a:spcPct val="30000"/>
              </a:spcBef>
              <a:spcAft>
                <a:spcPct val="0"/>
              </a:spcAft>
              <a:defRPr sz="1200">
                <a:solidFill>
                  <a:schemeClr val="tx1"/>
                </a:solidFill>
                <a:latin typeface="Arial" charset="0"/>
                <a:ea typeface="ＭＳ Ｐゴシック" charset="0"/>
              </a:defRPr>
            </a:lvl6pPr>
            <a:lvl7pPr marL="2916227" indent="-224325" defTabSz="914437" eaLnBrk="0" fontAlgn="base" hangingPunct="0">
              <a:spcBef>
                <a:spcPct val="30000"/>
              </a:spcBef>
              <a:spcAft>
                <a:spcPct val="0"/>
              </a:spcAft>
              <a:defRPr sz="1200">
                <a:solidFill>
                  <a:schemeClr val="tx1"/>
                </a:solidFill>
                <a:latin typeface="Arial" charset="0"/>
                <a:ea typeface="ＭＳ Ｐゴシック" charset="0"/>
              </a:defRPr>
            </a:lvl7pPr>
            <a:lvl8pPr marL="3364878" indent="-224325" defTabSz="914437" eaLnBrk="0" fontAlgn="base" hangingPunct="0">
              <a:spcBef>
                <a:spcPct val="30000"/>
              </a:spcBef>
              <a:spcAft>
                <a:spcPct val="0"/>
              </a:spcAft>
              <a:defRPr sz="1200">
                <a:solidFill>
                  <a:schemeClr val="tx1"/>
                </a:solidFill>
                <a:latin typeface="Arial" charset="0"/>
                <a:ea typeface="ＭＳ Ｐゴシック" charset="0"/>
              </a:defRPr>
            </a:lvl8pPr>
            <a:lvl9pPr marL="3813528" indent="-224325" defTabSz="914437" eaLnBrk="0" fontAlgn="base" hangingPunct="0">
              <a:spcBef>
                <a:spcPct val="30000"/>
              </a:spcBef>
              <a:spcAft>
                <a:spcPct val="0"/>
              </a:spcAft>
              <a:defRPr sz="1200">
                <a:solidFill>
                  <a:schemeClr val="tx1"/>
                </a:solidFill>
                <a:latin typeface="Arial" charset="0"/>
                <a:ea typeface="ＭＳ Ｐゴシック" charset="0"/>
              </a:defRPr>
            </a:lvl9pPr>
          </a:lstStyle>
          <a:p>
            <a:fld id="{CE1F3028-AA38-324C-860F-8FFC56A0EF6E}" type="slidenum">
              <a:rPr lang="en-US">
                <a:solidFill>
                  <a:prstClr val="black"/>
                </a:solidFill>
              </a:rPr>
              <a:pPr/>
              <a:t>3</a:t>
            </a:fld>
            <a:endParaRPr lang="en-US">
              <a:solidFill>
                <a:prstClr val="black"/>
              </a:solidFill>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Second Slide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9BA2E6-1E3A-8147-B350-4B5EEF1672AD}" type="datetimeFigureOut">
              <a:rPr lang="en-US" smtClean="0"/>
              <a:t>5/3/17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2189FE-6DCA-064A-9C31-3805ABA6055A}" type="slidenum">
              <a:rPr lang="en-US" smtClean="0"/>
              <a:t>‹#›</a:t>
            </a:fld>
            <a:endParaRPr lang="en-US"/>
          </a:p>
        </p:txBody>
      </p:sp>
    </p:spTree>
    <p:extLst>
      <p:ext uri="{BB962C8B-B14F-4D97-AF65-F5344CB8AC3E}">
        <p14:creationId xmlns:p14="http://schemas.microsoft.com/office/powerpoint/2010/main" val="1113149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BA2E6-1E3A-8147-B350-4B5EEF1672AD}" type="datetimeFigureOut">
              <a:rPr lang="en-US" smtClean="0"/>
              <a:t>5/3/17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2189FE-6DCA-064A-9C31-3805ABA6055A}" type="slidenum">
              <a:rPr lang="en-US" smtClean="0"/>
              <a:t>‹#›</a:t>
            </a:fld>
            <a:endParaRPr lang="en-US"/>
          </a:p>
        </p:txBody>
      </p:sp>
    </p:spTree>
    <p:extLst>
      <p:ext uri="{BB962C8B-B14F-4D97-AF65-F5344CB8AC3E}">
        <p14:creationId xmlns:p14="http://schemas.microsoft.com/office/powerpoint/2010/main" val="99379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BA2E6-1E3A-8147-B350-4B5EEF1672AD}" type="datetimeFigureOut">
              <a:rPr lang="en-US" smtClean="0"/>
              <a:t>5/3/17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2189FE-6DCA-064A-9C31-3805ABA6055A}" type="slidenum">
              <a:rPr lang="en-US" smtClean="0"/>
              <a:t>‹#›</a:t>
            </a:fld>
            <a:endParaRPr lang="en-US"/>
          </a:p>
        </p:txBody>
      </p:sp>
    </p:spTree>
    <p:extLst>
      <p:ext uri="{BB962C8B-B14F-4D97-AF65-F5344CB8AC3E}">
        <p14:creationId xmlns:p14="http://schemas.microsoft.com/office/powerpoint/2010/main" val="8493785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2321" y="3885528"/>
            <a:ext cx="6400800" cy="1752664"/>
          </a:xfrm>
        </p:spPr>
        <p:txBody>
          <a:bodyPr/>
          <a:lstStyle>
            <a:lvl1pPr marL="0" indent="0" algn="ctr">
              <a:buNone/>
              <a:defRPr/>
            </a:lvl1pPr>
            <a:lvl2pPr marL="414726" indent="0" algn="ctr">
              <a:buNone/>
              <a:defRPr/>
            </a:lvl2pPr>
            <a:lvl3pPr marL="829452" indent="0" algn="ctr">
              <a:buNone/>
              <a:defRPr/>
            </a:lvl3pPr>
            <a:lvl4pPr marL="1244178" indent="0" algn="ctr">
              <a:buNone/>
              <a:defRPr/>
            </a:lvl4pPr>
            <a:lvl5pPr marL="1658904" indent="0" algn="ctr">
              <a:buNone/>
              <a:defRPr/>
            </a:lvl5pPr>
            <a:lvl6pPr marL="2073631" indent="0" algn="ctr">
              <a:buNone/>
              <a:defRPr/>
            </a:lvl6pPr>
            <a:lvl7pPr marL="2488357" indent="0" algn="ctr">
              <a:buNone/>
              <a:defRPr/>
            </a:lvl7pPr>
            <a:lvl8pPr marL="2903083" indent="0" algn="ctr">
              <a:buNone/>
              <a:defRPr/>
            </a:lvl8pPr>
            <a:lvl9pPr marL="331780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541305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441639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63"/>
            <a:ext cx="7771680" cy="1362383"/>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14726" indent="0">
              <a:buNone/>
              <a:defRPr sz="1600"/>
            </a:lvl2pPr>
            <a:lvl3pPr marL="829452" indent="0">
              <a:buNone/>
              <a:defRPr sz="1500"/>
            </a:lvl3pPr>
            <a:lvl4pPr marL="1244178" indent="0">
              <a:buNone/>
              <a:defRPr sz="1300"/>
            </a:lvl4pPr>
            <a:lvl5pPr marL="1658904" indent="0">
              <a:buNone/>
              <a:defRPr sz="1300"/>
            </a:lvl5pPr>
            <a:lvl6pPr marL="2073631" indent="0">
              <a:buNone/>
              <a:defRPr sz="1300"/>
            </a:lvl6pPr>
            <a:lvl7pPr marL="2488357" indent="0">
              <a:buNone/>
              <a:defRPr sz="1300"/>
            </a:lvl7pPr>
            <a:lvl8pPr marL="2903083" indent="0">
              <a:buNone/>
              <a:defRPr sz="1300"/>
            </a:lvl8pPr>
            <a:lvl9pPr marL="3317809" indent="0">
              <a:buNone/>
              <a:defRPr sz="1300"/>
            </a:lvl9pPr>
          </a:lstStyle>
          <a:p>
            <a:pPr lvl="0"/>
            <a:r>
              <a:rPr lang="en-US" smtClean="0"/>
              <a:t>Click to edit Master text styles</a:t>
            </a:r>
          </a:p>
        </p:txBody>
      </p:sp>
    </p:spTree>
    <p:extLst>
      <p:ext uri="{BB962C8B-B14F-4D97-AF65-F5344CB8AC3E}">
        <p14:creationId xmlns:p14="http://schemas.microsoft.com/office/powerpoint/2010/main" val="25965063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71040" y="1906761"/>
            <a:ext cx="383328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2561" y="1906761"/>
            <a:ext cx="383472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74001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1" y="275070"/>
            <a:ext cx="8229600" cy="1142039"/>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41" y="1535201"/>
            <a:ext cx="404208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441"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561049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95871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36446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521" y="273629"/>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920" y="1434391"/>
            <a:ext cx="3008160" cy="4692013"/>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smtClean="0"/>
              <a:t>Click to edit Master text styles</a:t>
            </a:r>
          </a:p>
        </p:txBody>
      </p:sp>
    </p:spTree>
    <p:extLst>
      <p:ext uri="{BB962C8B-B14F-4D97-AF65-F5344CB8AC3E}">
        <p14:creationId xmlns:p14="http://schemas.microsoft.com/office/powerpoint/2010/main" val="1717968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BA2E6-1E3A-8147-B350-4B5EEF1672AD}" type="datetimeFigureOut">
              <a:rPr lang="en-US" smtClean="0"/>
              <a:t>5/3/17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2189FE-6DCA-064A-9C31-3805ABA6055A}" type="slidenum">
              <a:rPr lang="en-US" smtClean="0"/>
              <a:t>‹#›</a:t>
            </a:fld>
            <a:endParaRPr lang="en-US"/>
          </a:p>
        </p:txBody>
      </p:sp>
    </p:spTree>
    <p:extLst>
      <p:ext uri="{BB962C8B-B14F-4D97-AF65-F5344CB8AC3E}">
        <p14:creationId xmlns:p14="http://schemas.microsoft.com/office/powerpoint/2010/main" val="6039081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1" y="4800025"/>
            <a:ext cx="5486400" cy="567420"/>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801" y="612065"/>
            <a:ext cx="5486400" cy="4115952"/>
          </a:xfrm>
        </p:spPr>
        <p:txBody>
          <a:bodyPr/>
          <a:lstStyle>
            <a:lvl1pPr marL="0" indent="0">
              <a:buNone/>
              <a:defRPr sz="2900"/>
            </a:lvl1pPr>
            <a:lvl2pPr marL="414726" indent="0">
              <a:buNone/>
              <a:defRPr sz="2500"/>
            </a:lvl2pPr>
            <a:lvl3pPr marL="829452" indent="0">
              <a:buNone/>
              <a:defRPr sz="2200"/>
            </a:lvl3pPr>
            <a:lvl4pPr marL="1244178" indent="0">
              <a:buNone/>
              <a:defRPr sz="1800"/>
            </a:lvl4pPr>
            <a:lvl5pPr marL="1658904" indent="0">
              <a:buNone/>
              <a:defRPr sz="1800"/>
            </a:lvl5pPr>
            <a:lvl6pPr marL="2073631" indent="0">
              <a:buNone/>
              <a:defRPr sz="1800"/>
            </a:lvl6pPr>
            <a:lvl7pPr marL="2488357" indent="0">
              <a:buNone/>
              <a:defRPr sz="1800"/>
            </a:lvl7pPr>
            <a:lvl8pPr marL="2903083" indent="0">
              <a:buNone/>
              <a:defRPr sz="1800"/>
            </a:lvl8pPr>
            <a:lvl9pPr marL="3317809" indent="0">
              <a:buNone/>
              <a:defRPr sz="1800"/>
            </a:lvl9pPr>
          </a:lstStyle>
          <a:p>
            <a:endParaRPr lang="en-US"/>
          </a:p>
        </p:txBody>
      </p:sp>
      <p:sp>
        <p:nvSpPr>
          <p:cNvPr id="4" name="Text Placeholder 3"/>
          <p:cNvSpPr>
            <a:spLocks noGrp="1"/>
          </p:cNvSpPr>
          <p:nvPr>
            <p:ph type="body" sz="half" idx="2"/>
          </p:nvPr>
        </p:nvSpPr>
        <p:spPr>
          <a:xfrm>
            <a:off x="1792801" y="5367444"/>
            <a:ext cx="5486400" cy="805044"/>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smtClean="0"/>
              <a:t>Click to edit Master text styles</a:t>
            </a:r>
          </a:p>
        </p:txBody>
      </p:sp>
    </p:spTree>
    <p:extLst>
      <p:ext uri="{BB962C8B-B14F-4D97-AF65-F5344CB8AC3E}">
        <p14:creationId xmlns:p14="http://schemas.microsoft.com/office/powerpoint/2010/main" val="37456373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81887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6081" y="568860"/>
            <a:ext cx="1951200" cy="565691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71040" y="568860"/>
            <a:ext cx="5716800" cy="565691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205880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71040" y="568861"/>
            <a:ext cx="7806240" cy="1143480"/>
          </a:xfrm>
        </p:spPr>
        <p:txBody>
          <a:bodyPr/>
          <a:lstStyle/>
          <a:p>
            <a:r>
              <a:rPr lang="en-US" smtClean="0"/>
              <a:t>Click to edit Master title style</a:t>
            </a:r>
            <a:endParaRPr lang="en-US"/>
          </a:p>
        </p:txBody>
      </p:sp>
    </p:spTree>
    <p:extLst>
      <p:ext uri="{BB962C8B-B14F-4D97-AF65-F5344CB8AC3E}">
        <p14:creationId xmlns:p14="http://schemas.microsoft.com/office/powerpoint/2010/main" val="2060578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9BA2E6-1E3A-8147-B350-4B5EEF1672AD}" type="datetimeFigureOut">
              <a:rPr lang="en-US" smtClean="0"/>
              <a:t>5/3/17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2189FE-6DCA-064A-9C31-3805ABA6055A}" type="slidenum">
              <a:rPr lang="en-US" smtClean="0"/>
              <a:t>‹#›</a:t>
            </a:fld>
            <a:endParaRPr lang="en-US"/>
          </a:p>
        </p:txBody>
      </p:sp>
    </p:spTree>
    <p:extLst>
      <p:ext uri="{BB962C8B-B14F-4D97-AF65-F5344CB8AC3E}">
        <p14:creationId xmlns:p14="http://schemas.microsoft.com/office/powerpoint/2010/main" val="2122611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9BA2E6-1E3A-8147-B350-4B5EEF1672AD}" type="datetimeFigureOut">
              <a:rPr lang="en-US" smtClean="0"/>
              <a:t>5/3/17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2189FE-6DCA-064A-9C31-3805ABA6055A}" type="slidenum">
              <a:rPr lang="en-US" smtClean="0"/>
              <a:t>‹#›</a:t>
            </a:fld>
            <a:endParaRPr lang="en-US"/>
          </a:p>
        </p:txBody>
      </p:sp>
    </p:spTree>
    <p:extLst>
      <p:ext uri="{BB962C8B-B14F-4D97-AF65-F5344CB8AC3E}">
        <p14:creationId xmlns:p14="http://schemas.microsoft.com/office/powerpoint/2010/main" val="892513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9BA2E6-1E3A-8147-B350-4B5EEF1672AD}" type="datetimeFigureOut">
              <a:rPr lang="en-US" smtClean="0"/>
              <a:t>5/3/17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2189FE-6DCA-064A-9C31-3805ABA6055A}" type="slidenum">
              <a:rPr lang="en-US" smtClean="0"/>
              <a:t>‹#›</a:t>
            </a:fld>
            <a:endParaRPr lang="en-US"/>
          </a:p>
        </p:txBody>
      </p:sp>
    </p:spTree>
    <p:extLst>
      <p:ext uri="{BB962C8B-B14F-4D97-AF65-F5344CB8AC3E}">
        <p14:creationId xmlns:p14="http://schemas.microsoft.com/office/powerpoint/2010/main" val="1457569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9BA2E6-1E3A-8147-B350-4B5EEF1672AD}" type="datetimeFigureOut">
              <a:rPr lang="en-US" smtClean="0"/>
              <a:t>5/3/17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2189FE-6DCA-064A-9C31-3805ABA6055A}" type="slidenum">
              <a:rPr lang="en-US" smtClean="0"/>
              <a:t>‹#›</a:t>
            </a:fld>
            <a:endParaRPr lang="en-US"/>
          </a:p>
        </p:txBody>
      </p:sp>
    </p:spTree>
    <p:extLst>
      <p:ext uri="{BB962C8B-B14F-4D97-AF65-F5344CB8AC3E}">
        <p14:creationId xmlns:p14="http://schemas.microsoft.com/office/powerpoint/2010/main" val="3082940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9BA2E6-1E3A-8147-B350-4B5EEF1672AD}" type="datetimeFigureOut">
              <a:rPr lang="en-US" smtClean="0"/>
              <a:t>5/3/17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2189FE-6DCA-064A-9C31-3805ABA6055A}" type="slidenum">
              <a:rPr lang="en-US" smtClean="0"/>
              <a:t>‹#›</a:t>
            </a:fld>
            <a:endParaRPr lang="en-US"/>
          </a:p>
        </p:txBody>
      </p:sp>
    </p:spTree>
    <p:extLst>
      <p:ext uri="{BB962C8B-B14F-4D97-AF65-F5344CB8AC3E}">
        <p14:creationId xmlns:p14="http://schemas.microsoft.com/office/powerpoint/2010/main" val="2254366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BA2E6-1E3A-8147-B350-4B5EEF1672AD}" type="datetimeFigureOut">
              <a:rPr lang="en-US" smtClean="0"/>
              <a:t>5/3/17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2189FE-6DCA-064A-9C31-3805ABA6055A}" type="slidenum">
              <a:rPr lang="en-US" smtClean="0"/>
              <a:t>‹#›</a:t>
            </a:fld>
            <a:endParaRPr lang="en-US"/>
          </a:p>
        </p:txBody>
      </p:sp>
    </p:spTree>
    <p:extLst>
      <p:ext uri="{BB962C8B-B14F-4D97-AF65-F5344CB8AC3E}">
        <p14:creationId xmlns:p14="http://schemas.microsoft.com/office/powerpoint/2010/main" val="1411829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BA2E6-1E3A-8147-B350-4B5EEF1672AD}" type="datetimeFigureOut">
              <a:rPr lang="en-US" smtClean="0"/>
              <a:t>5/3/17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2189FE-6DCA-064A-9C31-3805ABA6055A}" type="slidenum">
              <a:rPr lang="en-US" smtClean="0"/>
              <a:t>‹#›</a:t>
            </a:fld>
            <a:endParaRPr lang="en-US"/>
          </a:p>
        </p:txBody>
      </p:sp>
    </p:spTree>
    <p:extLst>
      <p:ext uri="{BB962C8B-B14F-4D97-AF65-F5344CB8AC3E}">
        <p14:creationId xmlns:p14="http://schemas.microsoft.com/office/powerpoint/2010/main" val="239763043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4"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9BA2E6-1E3A-8147-B350-4B5EEF1672AD}" type="datetimeFigureOut">
              <a:rPr lang="en-US" smtClean="0"/>
              <a:t>5/3/17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2189FE-6DCA-064A-9C31-3805ABA6055A}" type="slidenum">
              <a:rPr lang="en-US" smtClean="0"/>
              <a:t>‹#›</a:t>
            </a:fld>
            <a:endParaRPr lang="en-US"/>
          </a:p>
        </p:txBody>
      </p:sp>
    </p:spTree>
    <p:extLst>
      <p:ext uri="{BB962C8B-B14F-4D97-AF65-F5344CB8AC3E}">
        <p14:creationId xmlns:p14="http://schemas.microsoft.com/office/powerpoint/2010/main" val="4827115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71040" y="568861"/>
            <a:ext cx="780624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671040" y="1906761"/>
            <a:ext cx="7806240" cy="43190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20821275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414726" rtl="0" fontAlgn="base" hangingPunct="0">
        <a:lnSpc>
          <a:spcPct val="98000"/>
        </a:lnSpc>
        <a:spcBef>
          <a:spcPct val="0"/>
        </a:spcBef>
        <a:spcAft>
          <a:spcPct val="0"/>
        </a:spcAft>
        <a:buClr>
          <a:srgbClr val="000000"/>
        </a:buClr>
        <a:buSzPct val="45000"/>
        <a:buFont typeface="StarSymbol" charset="0"/>
        <a:defRPr sz="4000">
          <a:solidFill>
            <a:srgbClr val="000000"/>
          </a:solidFill>
          <a:latin typeface="+mj-lt"/>
          <a:ea typeface="+mj-ea"/>
          <a:cs typeface="+mj-cs"/>
        </a:defRPr>
      </a:lvl1pPr>
      <a:lvl2pPr marL="391686" indent="-195843" algn="ctr" defTabSz="414726" rtl="0" fontAlgn="base" hangingPunct="0">
        <a:lnSpc>
          <a:spcPct val="98000"/>
        </a:lnSpc>
        <a:spcBef>
          <a:spcPct val="0"/>
        </a:spcBef>
        <a:spcAft>
          <a:spcPct val="0"/>
        </a:spcAft>
        <a:buClr>
          <a:srgbClr val="000000"/>
        </a:buClr>
        <a:buSzPct val="45000"/>
        <a:buFont typeface="StarSymbol" charset="0"/>
        <a:defRPr sz="4000">
          <a:solidFill>
            <a:srgbClr val="000000"/>
          </a:solidFill>
          <a:latin typeface="Bitstream Vera Serif" charset="0"/>
          <a:ea typeface="ＭＳ Ｐゴシック" charset="0"/>
        </a:defRPr>
      </a:lvl2pPr>
      <a:lvl3pPr marL="587529" indent="-195843" algn="ctr" defTabSz="414726" rtl="0" fontAlgn="base" hangingPunct="0">
        <a:lnSpc>
          <a:spcPct val="98000"/>
        </a:lnSpc>
        <a:spcBef>
          <a:spcPct val="0"/>
        </a:spcBef>
        <a:spcAft>
          <a:spcPct val="0"/>
        </a:spcAft>
        <a:buClr>
          <a:srgbClr val="000000"/>
        </a:buClr>
        <a:buSzPct val="45000"/>
        <a:buFont typeface="StarSymbol" charset="0"/>
        <a:defRPr sz="4000">
          <a:solidFill>
            <a:srgbClr val="000000"/>
          </a:solidFill>
          <a:latin typeface="Bitstream Vera Serif" charset="0"/>
          <a:ea typeface="ＭＳ Ｐゴシック" charset="0"/>
        </a:defRPr>
      </a:lvl3pPr>
      <a:lvl4pPr marL="783372" indent="-195843" algn="ctr" defTabSz="414726" rtl="0" fontAlgn="base" hangingPunct="0">
        <a:lnSpc>
          <a:spcPct val="98000"/>
        </a:lnSpc>
        <a:spcBef>
          <a:spcPct val="0"/>
        </a:spcBef>
        <a:spcAft>
          <a:spcPct val="0"/>
        </a:spcAft>
        <a:buClr>
          <a:srgbClr val="000000"/>
        </a:buClr>
        <a:buSzPct val="45000"/>
        <a:buFont typeface="StarSymbol" charset="0"/>
        <a:defRPr sz="4000">
          <a:solidFill>
            <a:srgbClr val="000000"/>
          </a:solidFill>
          <a:latin typeface="Bitstream Vera Serif" charset="0"/>
          <a:ea typeface="ＭＳ Ｐゴシック" charset="0"/>
        </a:defRPr>
      </a:lvl4pPr>
      <a:lvl5pPr marL="979214" indent="-195843" algn="ctr" defTabSz="414726" rtl="0" fontAlgn="base" hangingPunct="0">
        <a:lnSpc>
          <a:spcPct val="98000"/>
        </a:lnSpc>
        <a:spcBef>
          <a:spcPct val="0"/>
        </a:spcBef>
        <a:spcAft>
          <a:spcPct val="0"/>
        </a:spcAft>
        <a:buClr>
          <a:srgbClr val="000000"/>
        </a:buClr>
        <a:buSzPct val="45000"/>
        <a:buFont typeface="StarSymbol" charset="0"/>
        <a:defRPr sz="4000">
          <a:solidFill>
            <a:srgbClr val="000000"/>
          </a:solidFill>
          <a:latin typeface="Bitstream Vera Serif" charset="0"/>
          <a:ea typeface="ＭＳ Ｐゴシック" charset="0"/>
        </a:defRPr>
      </a:lvl5pPr>
      <a:lvl6pPr marL="1393941" indent="-195843" algn="ctr" defTabSz="414726" rtl="0" fontAlgn="base" hangingPunct="0">
        <a:lnSpc>
          <a:spcPct val="98000"/>
        </a:lnSpc>
        <a:spcBef>
          <a:spcPct val="0"/>
        </a:spcBef>
        <a:spcAft>
          <a:spcPct val="0"/>
        </a:spcAft>
        <a:buClr>
          <a:srgbClr val="000000"/>
        </a:buClr>
        <a:buSzPct val="45000"/>
        <a:buFont typeface="StarSymbol" charset="0"/>
        <a:defRPr sz="4000">
          <a:solidFill>
            <a:srgbClr val="000000"/>
          </a:solidFill>
          <a:latin typeface="Bitstream Vera Serif" charset="0"/>
          <a:ea typeface="ＭＳ Ｐゴシック" charset="0"/>
        </a:defRPr>
      </a:lvl6pPr>
      <a:lvl7pPr marL="1808667" indent="-195843" algn="ctr" defTabSz="414726" rtl="0" fontAlgn="base" hangingPunct="0">
        <a:lnSpc>
          <a:spcPct val="98000"/>
        </a:lnSpc>
        <a:spcBef>
          <a:spcPct val="0"/>
        </a:spcBef>
        <a:spcAft>
          <a:spcPct val="0"/>
        </a:spcAft>
        <a:buClr>
          <a:srgbClr val="000000"/>
        </a:buClr>
        <a:buSzPct val="45000"/>
        <a:buFont typeface="StarSymbol" charset="0"/>
        <a:defRPr sz="4000">
          <a:solidFill>
            <a:srgbClr val="000000"/>
          </a:solidFill>
          <a:latin typeface="Bitstream Vera Serif" charset="0"/>
          <a:ea typeface="ＭＳ Ｐゴシック" charset="0"/>
        </a:defRPr>
      </a:lvl7pPr>
      <a:lvl8pPr marL="2223393" indent="-195843" algn="ctr" defTabSz="414726" rtl="0" fontAlgn="base" hangingPunct="0">
        <a:lnSpc>
          <a:spcPct val="98000"/>
        </a:lnSpc>
        <a:spcBef>
          <a:spcPct val="0"/>
        </a:spcBef>
        <a:spcAft>
          <a:spcPct val="0"/>
        </a:spcAft>
        <a:buClr>
          <a:srgbClr val="000000"/>
        </a:buClr>
        <a:buSzPct val="45000"/>
        <a:buFont typeface="StarSymbol" charset="0"/>
        <a:defRPr sz="4000">
          <a:solidFill>
            <a:srgbClr val="000000"/>
          </a:solidFill>
          <a:latin typeface="Bitstream Vera Serif" charset="0"/>
          <a:ea typeface="ＭＳ Ｐゴシック" charset="0"/>
        </a:defRPr>
      </a:lvl8pPr>
      <a:lvl9pPr marL="2638119" indent="-195843" algn="ctr" defTabSz="414726" rtl="0" fontAlgn="base" hangingPunct="0">
        <a:lnSpc>
          <a:spcPct val="98000"/>
        </a:lnSpc>
        <a:spcBef>
          <a:spcPct val="0"/>
        </a:spcBef>
        <a:spcAft>
          <a:spcPct val="0"/>
        </a:spcAft>
        <a:buClr>
          <a:srgbClr val="000000"/>
        </a:buClr>
        <a:buSzPct val="45000"/>
        <a:buFont typeface="StarSymbol" charset="0"/>
        <a:defRPr sz="4000">
          <a:solidFill>
            <a:srgbClr val="000000"/>
          </a:solidFill>
          <a:latin typeface="Bitstream Vera Serif" charset="0"/>
          <a:ea typeface="ＭＳ Ｐゴシック" charset="0"/>
        </a:defRPr>
      </a:lvl9pPr>
    </p:titleStyle>
    <p:bodyStyle>
      <a:lvl1pPr marL="391686" indent="-293764" algn="l" defTabSz="414726" rtl="0" fontAlgn="base" hangingPunct="0">
        <a:lnSpc>
          <a:spcPct val="98000"/>
        </a:lnSpc>
        <a:spcBef>
          <a:spcPct val="0"/>
        </a:spcBef>
        <a:spcAft>
          <a:spcPts val="1293"/>
        </a:spcAft>
        <a:buClr>
          <a:srgbClr val="000000"/>
        </a:buClr>
        <a:buSzPct val="45000"/>
        <a:buFont typeface="StarSymbol" charset="0"/>
        <a:buChar char="●"/>
        <a:defRPr sz="2900">
          <a:solidFill>
            <a:srgbClr val="000000"/>
          </a:solidFill>
          <a:latin typeface="+mn-lt"/>
          <a:ea typeface="+mn-ea"/>
          <a:cs typeface="+mn-cs"/>
        </a:defRPr>
      </a:lvl1pPr>
      <a:lvl2pPr marL="783372" indent="-260644" algn="l" defTabSz="414726" rtl="0" fontAlgn="base" hangingPunct="0">
        <a:lnSpc>
          <a:spcPct val="98000"/>
        </a:lnSpc>
        <a:spcBef>
          <a:spcPct val="0"/>
        </a:spcBef>
        <a:spcAft>
          <a:spcPts val="1032"/>
        </a:spcAft>
        <a:buClr>
          <a:srgbClr val="000000"/>
        </a:buClr>
        <a:buSzPct val="75000"/>
        <a:buFont typeface="StarSymbol" charset="0"/>
        <a:buChar char="–"/>
        <a:defRPr sz="2500">
          <a:solidFill>
            <a:srgbClr val="000000"/>
          </a:solidFill>
          <a:latin typeface="+mn-lt"/>
          <a:ea typeface="+mn-ea"/>
        </a:defRPr>
      </a:lvl2pPr>
      <a:lvl3pPr marL="1175057" indent="-195843" algn="l" defTabSz="414726" rtl="0" fontAlgn="base" hangingPunct="0">
        <a:lnSpc>
          <a:spcPct val="98000"/>
        </a:lnSpc>
        <a:spcBef>
          <a:spcPct val="0"/>
        </a:spcBef>
        <a:spcAft>
          <a:spcPts val="771"/>
        </a:spcAft>
        <a:buClr>
          <a:srgbClr val="000000"/>
        </a:buClr>
        <a:buSzPct val="45000"/>
        <a:buFont typeface="StarSymbol" charset="0"/>
        <a:buChar char="●"/>
        <a:defRPr sz="2200">
          <a:solidFill>
            <a:srgbClr val="000000"/>
          </a:solidFill>
          <a:latin typeface="+mn-lt"/>
          <a:ea typeface="+mn-ea"/>
        </a:defRPr>
      </a:lvl3pPr>
      <a:lvl4pPr marL="1566743" indent="-195843" algn="l" defTabSz="414726" rtl="0" fontAlgn="base" hangingPunct="0">
        <a:lnSpc>
          <a:spcPct val="98000"/>
        </a:lnSpc>
        <a:spcBef>
          <a:spcPct val="0"/>
        </a:spcBef>
        <a:spcAft>
          <a:spcPts val="522"/>
        </a:spcAft>
        <a:buClr>
          <a:srgbClr val="000000"/>
        </a:buClr>
        <a:buSzPct val="75000"/>
        <a:buFont typeface="StarSymbol" charset="0"/>
        <a:buChar char="–"/>
        <a:defRPr sz="1800">
          <a:solidFill>
            <a:srgbClr val="000000"/>
          </a:solidFill>
          <a:latin typeface="+mn-lt"/>
          <a:ea typeface="+mn-ea"/>
        </a:defRPr>
      </a:lvl4pPr>
      <a:lvl5pPr marL="1958429" indent="-195843" algn="l" defTabSz="414726" rtl="0" fontAlgn="base" hangingPunct="0">
        <a:lnSpc>
          <a:spcPct val="98000"/>
        </a:lnSpc>
        <a:spcBef>
          <a:spcPct val="0"/>
        </a:spcBef>
        <a:spcAft>
          <a:spcPts val="261"/>
        </a:spcAft>
        <a:buClr>
          <a:srgbClr val="000000"/>
        </a:buClr>
        <a:buSzPct val="45000"/>
        <a:buFont typeface="StarSymbol" charset="0"/>
        <a:buChar char="●"/>
        <a:defRPr sz="1800">
          <a:solidFill>
            <a:srgbClr val="000000"/>
          </a:solidFill>
          <a:latin typeface="+mn-lt"/>
          <a:ea typeface="+mn-ea"/>
        </a:defRPr>
      </a:lvl5pPr>
      <a:lvl6pPr marL="2373155" indent="-195843" algn="l" defTabSz="414726" rtl="0" fontAlgn="base" hangingPunct="0">
        <a:lnSpc>
          <a:spcPct val="98000"/>
        </a:lnSpc>
        <a:spcBef>
          <a:spcPct val="0"/>
        </a:spcBef>
        <a:spcAft>
          <a:spcPts val="261"/>
        </a:spcAft>
        <a:buClr>
          <a:srgbClr val="000000"/>
        </a:buClr>
        <a:buSzPct val="45000"/>
        <a:buFont typeface="StarSymbol" charset="0"/>
        <a:buChar char="●"/>
        <a:defRPr sz="1800">
          <a:solidFill>
            <a:srgbClr val="000000"/>
          </a:solidFill>
          <a:latin typeface="+mn-lt"/>
          <a:ea typeface="+mn-ea"/>
        </a:defRPr>
      </a:lvl6pPr>
      <a:lvl7pPr marL="2787881" indent="-195843" algn="l" defTabSz="414726" rtl="0" fontAlgn="base" hangingPunct="0">
        <a:lnSpc>
          <a:spcPct val="98000"/>
        </a:lnSpc>
        <a:spcBef>
          <a:spcPct val="0"/>
        </a:spcBef>
        <a:spcAft>
          <a:spcPts val="261"/>
        </a:spcAft>
        <a:buClr>
          <a:srgbClr val="000000"/>
        </a:buClr>
        <a:buSzPct val="45000"/>
        <a:buFont typeface="StarSymbol" charset="0"/>
        <a:buChar char="●"/>
        <a:defRPr sz="1800">
          <a:solidFill>
            <a:srgbClr val="000000"/>
          </a:solidFill>
          <a:latin typeface="+mn-lt"/>
          <a:ea typeface="+mn-ea"/>
        </a:defRPr>
      </a:lvl7pPr>
      <a:lvl8pPr marL="3202607" indent="-195843" algn="l" defTabSz="414726" rtl="0" fontAlgn="base" hangingPunct="0">
        <a:lnSpc>
          <a:spcPct val="98000"/>
        </a:lnSpc>
        <a:spcBef>
          <a:spcPct val="0"/>
        </a:spcBef>
        <a:spcAft>
          <a:spcPts val="261"/>
        </a:spcAft>
        <a:buClr>
          <a:srgbClr val="000000"/>
        </a:buClr>
        <a:buSzPct val="45000"/>
        <a:buFont typeface="StarSymbol" charset="0"/>
        <a:buChar char="●"/>
        <a:defRPr sz="1800">
          <a:solidFill>
            <a:srgbClr val="000000"/>
          </a:solidFill>
          <a:latin typeface="+mn-lt"/>
          <a:ea typeface="+mn-ea"/>
        </a:defRPr>
      </a:lvl8pPr>
      <a:lvl9pPr marL="3617333" indent="-195843" algn="l" defTabSz="414726" rtl="0" fontAlgn="base" hangingPunct="0">
        <a:lnSpc>
          <a:spcPct val="98000"/>
        </a:lnSpc>
        <a:spcBef>
          <a:spcPct val="0"/>
        </a:spcBef>
        <a:spcAft>
          <a:spcPts val="261"/>
        </a:spcAft>
        <a:buClr>
          <a:srgbClr val="000000"/>
        </a:buClr>
        <a:buSzPct val="45000"/>
        <a:buFont typeface="StarSymbol" charset="0"/>
        <a:buChar char="●"/>
        <a:defRPr sz="1800">
          <a:solidFill>
            <a:srgbClr val="000000"/>
          </a:solidFill>
          <a:latin typeface="+mn-lt"/>
          <a:ea typeface="+mn-ea"/>
        </a:defRPr>
      </a:lvl9pPr>
    </p:bodyStyle>
    <p:otherStyle>
      <a:defPPr>
        <a:defRPr lang="en-US"/>
      </a:defPPr>
      <a:lvl1pPr marL="0" algn="l" defTabSz="414726" rtl="0" eaLnBrk="1" latinLnBrk="0" hangingPunct="1">
        <a:defRPr sz="1600" kern="1200">
          <a:solidFill>
            <a:schemeClr val="tx1"/>
          </a:solidFill>
          <a:latin typeface="+mn-lt"/>
          <a:ea typeface="+mn-ea"/>
          <a:cs typeface="+mn-cs"/>
        </a:defRPr>
      </a:lvl1pPr>
      <a:lvl2pPr marL="414726" algn="l" defTabSz="414726" rtl="0" eaLnBrk="1" latinLnBrk="0" hangingPunct="1">
        <a:defRPr sz="1600" kern="1200">
          <a:solidFill>
            <a:schemeClr val="tx1"/>
          </a:solidFill>
          <a:latin typeface="+mn-lt"/>
          <a:ea typeface="+mn-ea"/>
          <a:cs typeface="+mn-cs"/>
        </a:defRPr>
      </a:lvl2pPr>
      <a:lvl3pPr marL="829452" algn="l" defTabSz="414726" rtl="0" eaLnBrk="1" latinLnBrk="0" hangingPunct="1">
        <a:defRPr sz="1600" kern="1200">
          <a:solidFill>
            <a:schemeClr val="tx1"/>
          </a:solidFill>
          <a:latin typeface="+mn-lt"/>
          <a:ea typeface="+mn-ea"/>
          <a:cs typeface="+mn-cs"/>
        </a:defRPr>
      </a:lvl3pPr>
      <a:lvl4pPr marL="1244178" algn="l" defTabSz="414726" rtl="0" eaLnBrk="1" latinLnBrk="0" hangingPunct="1">
        <a:defRPr sz="1600" kern="1200">
          <a:solidFill>
            <a:schemeClr val="tx1"/>
          </a:solidFill>
          <a:latin typeface="+mn-lt"/>
          <a:ea typeface="+mn-ea"/>
          <a:cs typeface="+mn-cs"/>
        </a:defRPr>
      </a:lvl4pPr>
      <a:lvl5pPr marL="1658904" algn="l" defTabSz="414726" rtl="0" eaLnBrk="1" latinLnBrk="0" hangingPunct="1">
        <a:defRPr sz="1600" kern="1200">
          <a:solidFill>
            <a:schemeClr val="tx1"/>
          </a:solidFill>
          <a:latin typeface="+mn-lt"/>
          <a:ea typeface="+mn-ea"/>
          <a:cs typeface="+mn-cs"/>
        </a:defRPr>
      </a:lvl5pPr>
      <a:lvl6pPr marL="2073631" algn="l" defTabSz="414726" rtl="0" eaLnBrk="1" latinLnBrk="0" hangingPunct="1">
        <a:defRPr sz="1600" kern="1200">
          <a:solidFill>
            <a:schemeClr val="tx1"/>
          </a:solidFill>
          <a:latin typeface="+mn-lt"/>
          <a:ea typeface="+mn-ea"/>
          <a:cs typeface="+mn-cs"/>
        </a:defRPr>
      </a:lvl6pPr>
      <a:lvl7pPr marL="2488357" algn="l" defTabSz="414726" rtl="0" eaLnBrk="1" latinLnBrk="0" hangingPunct="1">
        <a:defRPr sz="1600" kern="1200">
          <a:solidFill>
            <a:schemeClr val="tx1"/>
          </a:solidFill>
          <a:latin typeface="+mn-lt"/>
          <a:ea typeface="+mn-ea"/>
          <a:cs typeface="+mn-cs"/>
        </a:defRPr>
      </a:lvl7pPr>
      <a:lvl8pPr marL="2903083" algn="l" defTabSz="414726" rtl="0" eaLnBrk="1" latinLnBrk="0" hangingPunct="1">
        <a:defRPr sz="1600" kern="1200">
          <a:solidFill>
            <a:schemeClr val="tx1"/>
          </a:solidFill>
          <a:latin typeface="+mn-lt"/>
          <a:ea typeface="+mn-ea"/>
          <a:cs typeface="+mn-cs"/>
        </a:defRPr>
      </a:lvl8pPr>
      <a:lvl9pPr marL="3317809" algn="l" defTabSz="414726"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 Id="rId3" Type="http://schemas.openxmlformats.org/officeDocument/2006/relationships/image" Target="../media/image4.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 Id="rId3" Type="http://schemas.openxmlformats.org/officeDocument/2006/relationships/image" Target="../media/image4.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 Id="rId3" Type="http://schemas.openxmlformats.org/officeDocument/2006/relationships/image" Target="../media/image4.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 Id="rId3" Type="http://schemas.openxmlformats.org/officeDocument/2006/relationships/image" Target="../media/image4.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 Id="rId3" Type="http://schemas.openxmlformats.org/officeDocument/2006/relationships/image" Target="../media/image4.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5.png"/><Relationship Id="rId1" Type="http://schemas.microsoft.com/office/2007/relationships/media" Target="../media/media1.mov"/><Relationship Id="rId2" Type="http://schemas.openxmlformats.org/officeDocument/2006/relationships/video" Target="../media/media1.mov"/></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6.png"/><Relationship Id="rId1" Type="http://schemas.microsoft.com/office/2007/relationships/media" Target="../media/media2.mov"/><Relationship Id="rId2" Type="http://schemas.openxmlformats.org/officeDocument/2006/relationships/video" Target="../media/media2.mov"/></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gif"/><Relationship Id="rId3" Type="http://schemas.openxmlformats.org/officeDocument/2006/relationships/hyperlink" Target="http://www.bangor.ac.uk/cpm/sculmath/movimm.htm"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cdMLLmlS4Dc"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 Id="rId3"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565523" y="483048"/>
            <a:ext cx="8097120" cy="1208536"/>
          </a:xfrm>
          <a:ln/>
        </p:spPr>
        <p:txBody>
          <a:bodyPr>
            <a:spAutoFit/>
          </a:bodyPr>
          <a:lstStyle/>
          <a:p>
            <a:pPr>
              <a:tabLst>
                <a:tab pos="656582" algn="l"/>
                <a:tab pos="1313162" algn="l"/>
                <a:tab pos="1969745" algn="l"/>
                <a:tab pos="2626327" algn="l"/>
                <a:tab pos="3282907" algn="l"/>
                <a:tab pos="3939490" algn="l"/>
                <a:tab pos="4596072" algn="l"/>
                <a:tab pos="5252653" algn="l"/>
                <a:tab pos="5909234" algn="l"/>
                <a:tab pos="6565817" algn="l"/>
                <a:tab pos="7222398" algn="l"/>
                <a:tab pos="7878979" algn="l"/>
              </a:tabLst>
            </a:pPr>
            <a:r>
              <a:rPr lang="en-US" b="1" u="sng" dirty="0"/>
              <a:t>Modeling Neurodevelopment for Infantile Hydrocephalus</a:t>
            </a:r>
            <a:r>
              <a:rPr lang="en-US" dirty="0"/>
              <a:t> </a:t>
            </a:r>
            <a:endParaRPr lang="en-GB" b="1" dirty="0"/>
          </a:p>
        </p:txBody>
      </p:sp>
      <p:sp>
        <p:nvSpPr>
          <p:cNvPr id="3074" name="Rectangle 2"/>
          <p:cNvSpPr>
            <a:spLocks noGrp="1" noChangeArrowheads="1"/>
          </p:cNvSpPr>
          <p:nvPr>
            <p:ph type="subTitle" idx="4294967295"/>
          </p:nvPr>
        </p:nvSpPr>
        <p:spPr bwMode="auto">
          <a:xfrm>
            <a:off x="671040" y="2027549"/>
            <a:ext cx="7807680" cy="407311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p>
            <a:pPr marL="195823" lvl="1" indent="0" algn="ctr">
              <a:spcAft>
                <a:spcPct val="0"/>
              </a:spcAft>
              <a:buSzPct val="45000"/>
              <a:buNone/>
              <a:tabLst>
                <a:tab pos="656582" algn="l"/>
                <a:tab pos="1313162" algn="l"/>
                <a:tab pos="1969745" algn="l"/>
                <a:tab pos="2626327" algn="l"/>
                <a:tab pos="3282907" algn="l"/>
                <a:tab pos="3939490" algn="l"/>
                <a:tab pos="4596072" algn="l"/>
                <a:tab pos="5252653" algn="l"/>
                <a:tab pos="5909234" algn="l"/>
                <a:tab pos="6565817" algn="l"/>
                <a:tab pos="7222398" algn="l"/>
              </a:tabLst>
            </a:pPr>
            <a:endParaRPr lang="en-GB" sz="2200" dirty="0"/>
          </a:p>
          <a:p>
            <a:pPr marL="195823" lvl="1" indent="0" algn="ctr">
              <a:spcAft>
                <a:spcPct val="0"/>
              </a:spcAft>
              <a:buSzPct val="45000"/>
              <a:buNone/>
              <a:tabLst>
                <a:tab pos="656582" algn="l"/>
                <a:tab pos="1313162" algn="l"/>
                <a:tab pos="1969745" algn="l"/>
                <a:tab pos="2626327" algn="l"/>
                <a:tab pos="3282907" algn="l"/>
                <a:tab pos="3939490" algn="l"/>
                <a:tab pos="4596072" algn="l"/>
                <a:tab pos="5252653" algn="l"/>
                <a:tab pos="5909234" algn="l"/>
                <a:tab pos="6565817" algn="l"/>
                <a:tab pos="7222398" algn="l"/>
              </a:tabLst>
            </a:pPr>
            <a:r>
              <a:rPr lang="en-GB" sz="2900" b="1" dirty="0" smtClean="0"/>
              <a:t>Thomas J. Peters</a:t>
            </a:r>
          </a:p>
          <a:p>
            <a:pPr marL="195823" lvl="1" indent="0" algn="ctr">
              <a:spcAft>
                <a:spcPct val="0"/>
              </a:spcAft>
              <a:buSzPct val="45000"/>
              <a:buNone/>
              <a:tabLst>
                <a:tab pos="656582" algn="l"/>
                <a:tab pos="1313162" algn="l"/>
                <a:tab pos="1969745" algn="l"/>
                <a:tab pos="2626327" algn="l"/>
                <a:tab pos="3282907" algn="l"/>
                <a:tab pos="3939490" algn="l"/>
                <a:tab pos="4596072" algn="l"/>
                <a:tab pos="5252653" algn="l"/>
                <a:tab pos="5909234" algn="l"/>
                <a:tab pos="6565817" algn="l"/>
                <a:tab pos="7222398" algn="l"/>
              </a:tabLst>
            </a:pPr>
            <a:r>
              <a:rPr lang="en-GB" sz="2800" dirty="0"/>
              <a:t>University of Connecticut</a:t>
            </a:r>
          </a:p>
          <a:p>
            <a:pPr marL="195823" lvl="1" indent="0" algn="ctr">
              <a:spcAft>
                <a:spcPct val="0"/>
              </a:spcAft>
              <a:buSzPct val="45000"/>
              <a:buNone/>
              <a:tabLst>
                <a:tab pos="656582" algn="l"/>
                <a:tab pos="1313162" algn="l"/>
                <a:tab pos="1969745" algn="l"/>
                <a:tab pos="2626327" algn="l"/>
                <a:tab pos="3282907" algn="l"/>
                <a:tab pos="3939490" algn="l"/>
                <a:tab pos="4596072" algn="l"/>
                <a:tab pos="5252653" algn="l"/>
                <a:tab pos="5909234" algn="l"/>
                <a:tab pos="6565817" algn="l"/>
                <a:tab pos="7222398" algn="l"/>
              </a:tabLst>
            </a:pPr>
            <a:endParaRPr lang="en-GB" sz="2900" b="1" dirty="0" smtClean="0"/>
          </a:p>
          <a:p>
            <a:pPr marL="195823" lvl="1" indent="0" algn="ctr">
              <a:spcAft>
                <a:spcPct val="0"/>
              </a:spcAft>
              <a:buSzPct val="45000"/>
              <a:buNone/>
              <a:tabLst>
                <a:tab pos="656582" algn="l"/>
                <a:tab pos="1313162" algn="l"/>
                <a:tab pos="1969745" algn="l"/>
                <a:tab pos="2626327" algn="l"/>
                <a:tab pos="3282907" algn="l"/>
                <a:tab pos="3939490" algn="l"/>
                <a:tab pos="4596072" algn="l"/>
                <a:tab pos="5252653" algn="l"/>
                <a:tab pos="5909234" algn="l"/>
                <a:tab pos="6565817" algn="l"/>
                <a:tab pos="7222398" algn="l"/>
              </a:tabLst>
            </a:pPr>
            <a:r>
              <a:rPr lang="en-GB" sz="2800" b="1" dirty="0" smtClean="0"/>
              <a:t>with</a:t>
            </a:r>
            <a:endParaRPr lang="en-GB" sz="2800" b="1" dirty="0"/>
          </a:p>
          <a:p>
            <a:pPr marL="195823" lvl="1" indent="0" algn="ctr">
              <a:spcAft>
                <a:spcPct val="0"/>
              </a:spcAft>
              <a:buSzPct val="45000"/>
              <a:buNone/>
              <a:tabLst>
                <a:tab pos="656582" algn="l"/>
                <a:tab pos="1313162" algn="l"/>
                <a:tab pos="1969745" algn="l"/>
                <a:tab pos="2626327" algn="l"/>
                <a:tab pos="3282907" algn="l"/>
                <a:tab pos="3939490" algn="l"/>
                <a:tab pos="4596072" algn="l"/>
                <a:tab pos="5252653" algn="l"/>
                <a:tab pos="5909234" algn="l"/>
                <a:tab pos="6565817" algn="l"/>
                <a:tab pos="7222398" algn="l"/>
              </a:tabLst>
            </a:pPr>
            <a:r>
              <a:rPr lang="en-GB" sz="2800" b="1" dirty="0" smtClean="0"/>
              <a:t>J. C. Conover, D. McManus, K. Pratt</a:t>
            </a:r>
            <a:r>
              <a:rPr lang="en-GB" sz="2800" dirty="0" smtClean="0"/>
              <a:t>, </a:t>
            </a:r>
          </a:p>
          <a:p>
            <a:pPr marL="195823" lvl="1" indent="0" algn="ctr">
              <a:spcAft>
                <a:spcPct val="0"/>
              </a:spcAft>
              <a:buSzPct val="45000"/>
              <a:buNone/>
              <a:tabLst>
                <a:tab pos="656582" algn="l"/>
                <a:tab pos="1313162" algn="l"/>
                <a:tab pos="1969745" algn="l"/>
                <a:tab pos="2626327" algn="l"/>
                <a:tab pos="3282907" algn="l"/>
                <a:tab pos="3939490" algn="l"/>
                <a:tab pos="4596072" algn="l"/>
                <a:tab pos="5252653" algn="l"/>
                <a:tab pos="5909234" algn="l"/>
                <a:tab pos="6565817" algn="l"/>
                <a:tab pos="7222398" algn="l"/>
              </a:tabLst>
            </a:pPr>
            <a:r>
              <a:rPr lang="en-GB" sz="2800" b="1" dirty="0" smtClean="0"/>
              <a:t>K.D. Williams, </a:t>
            </a:r>
            <a:r>
              <a:rPr lang="en-GB" sz="2800" b="1" i="1" dirty="0" smtClean="0"/>
              <a:t>K. </a:t>
            </a:r>
            <a:r>
              <a:rPr lang="en-GB" sz="2800" b="1" i="1" dirty="0" err="1" smtClean="0"/>
              <a:t>Kahle</a:t>
            </a:r>
            <a:endParaRPr lang="en-GB" sz="2800" i="1" dirty="0"/>
          </a:p>
          <a:p>
            <a:pPr marL="195823" lvl="1" indent="0" algn="ctr">
              <a:spcAft>
                <a:spcPct val="0"/>
              </a:spcAft>
              <a:buSzPct val="45000"/>
              <a:buNone/>
              <a:tabLst>
                <a:tab pos="656582" algn="l"/>
                <a:tab pos="1313162" algn="l"/>
                <a:tab pos="1969745" algn="l"/>
                <a:tab pos="2626327" algn="l"/>
                <a:tab pos="3282907" algn="l"/>
                <a:tab pos="3939490" algn="l"/>
                <a:tab pos="4596072" algn="l"/>
                <a:tab pos="5252653" algn="l"/>
                <a:tab pos="5909234" algn="l"/>
                <a:tab pos="6565817" algn="l"/>
                <a:tab pos="7222398" algn="l"/>
              </a:tabLst>
            </a:pPr>
            <a:endParaRPr lang="en-GB" sz="2400" dirty="0"/>
          </a:p>
          <a:p>
            <a:pPr marL="195823" lvl="1" indent="0" algn="ctr">
              <a:spcAft>
                <a:spcPct val="0"/>
              </a:spcAft>
              <a:buSzPct val="45000"/>
              <a:buNone/>
              <a:tabLst>
                <a:tab pos="656582" algn="l"/>
                <a:tab pos="1313162" algn="l"/>
                <a:tab pos="1969745" algn="l"/>
                <a:tab pos="2626327" algn="l"/>
                <a:tab pos="3282907" algn="l"/>
                <a:tab pos="3939490" algn="l"/>
                <a:tab pos="4596072" algn="l"/>
                <a:tab pos="5252653" algn="l"/>
                <a:tab pos="5909234" algn="l"/>
                <a:tab pos="6565817" algn="l"/>
                <a:tab pos="7222398" algn="l"/>
              </a:tabLst>
            </a:pPr>
            <a:r>
              <a:rPr lang="en-GB" sz="2400" dirty="0" smtClean="0"/>
              <a:t>May 5, 2017</a:t>
            </a:r>
          </a:p>
          <a:p>
            <a:pPr marL="195823" lvl="1" indent="0" algn="ctr">
              <a:spcAft>
                <a:spcPct val="0"/>
              </a:spcAft>
              <a:buSzPct val="45000"/>
              <a:buNone/>
              <a:tabLst>
                <a:tab pos="656582" algn="l"/>
                <a:tab pos="1313162" algn="l"/>
                <a:tab pos="1969745" algn="l"/>
                <a:tab pos="2626327" algn="l"/>
                <a:tab pos="3282907" algn="l"/>
                <a:tab pos="3939490" algn="l"/>
                <a:tab pos="4596072" algn="l"/>
                <a:tab pos="5252653" algn="l"/>
                <a:tab pos="5909234" algn="l"/>
                <a:tab pos="6565817" algn="l"/>
                <a:tab pos="7222398" algn="l"/>
              </a:tabLst>
            </a:pPr>
            <a:r>
              <a:rPr lang="en-GB" sz="2400" dirty="0" smtClean="0"/>
              <a:t>Yale, Neurosurgery Grand Rounds</a:t>
            </a:r>
            <a:endParaRPr lang="en-GB" sz="2400" dirty="0"/>
          </a:p>
        </p:txBody>
      </p:sp>
    </p:spTree>
    <p:extLst>
      <p:ext uri="{BB962C8B-B14F-4D97-AF65-F5344CB8AC3E}">
        <p14:creationId xmlns:p14="http://schemas.microsoft.com/office/powerpoint/2010/main" val="249472254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0" y="-250439"/>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Human 10 day mapping (pinwheels)[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800" y="-4602258"/>
            <a:ext cx="13953018" cy="13953018"/>
          </a:xfrm>
          <a:prstGeom prst="rect">
            <a:avLst/>
          </a:prstGeom>
        </p:spPr>
      </p:pic>
      <p:sp>
        <p:nvSpPr>
          <p:cNvPr id="6" name="Rectangle 5"/>
          <p:cNvSpPr/>
          <p:nvPr/>
        </p:nvSpPr>
        <p:spPr>
          <a:xfrm>
            <a:off x="0" y="-250439"/>
            <a:ext cx="9601200" cy="4241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Human 10 day mapping.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1630" y="-7650321"/>
            <a:ext cx="13690678" cy="13690678"/>
          </a:xfrm>
          <a:prstGeom prst="rect">
            <a:avLst/>
          </a:prstGeom>
        </p:spPr>
      </p:pic>
      <p:sp>
        <p:nvSpPr>
          <p:cNvPr id="8" name="Rectangle 7"/>
          <p:cNvSpPr/>
          <p:nvPr/>
        </p:nvSpPr>
        <p:spPr>
          <a:xfrm>
            <a:off x="-391478" y="-804982"/>
            <a:ext cx="10570374" cy="16099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89218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0" y="-250439"/>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Human 10 day mapping (pinwheels)[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800" y="-4602258"/>
            <a:ext cx="13953018" cy="13953018"/>
          </a:xfrm>
          <a:prstGeom prst="rect">
            <a:avLst/>
          </a:prstGeom>
        </p:spPr>
      </p:pic>
      <p:sp>
        <p:nvSpPr>
          <p:cNvPr id="6" name="Rectangle 5"/>
          <p:cNvSpPr/>
          <p:nvPr/>
        </p:nvSpPr>
        <p:spPr>
          <a:xfrm>
            <a:off x="0" y="-250439"/>
            <a:ext cx="9601200" cy="4241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Human 10 day mapping.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1630" y="-7650321"/>
            <a:ext cx="13690678" cy="13690678"/>
          </a:xfrm>
          <a:prstGeom prst="rect">
            <a:avLst/>
          </a:prstGeom>
        </p:spPr>
      </p:pic>
      <p:sp>
        <p:nvSpPr>
          <p:cNvPr id="8" name="Rectangle 7"/>
          <p:cNvSpPr/>
          <p:nvPr/>
        </p:nvSpPr>
        <p:spPr>
          <a:xfrm>
            <a:off x="-391478" y="-804982"/>
            <a:ext cx="10570374" cy="16099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46919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0" y="-250439"/>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Human 10 day mapping (pinwheels)[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800" y="-4602258"/>
            <a:ext cx="13953018" cy="13953018"/>
          </a:xfrm>
          <a:prstGeom prst="rect">
            <a:avLst/>
          </a:prstGeom>
        </p:spPr>
      </p:pic>
      <p:sp>
        <p:nvSpPr>
          <p:cNvPr id="6" name="Rectangle 5"/>
          <p:cNvSpPr/>
          <p:nvPr/>
        </p:nvSpPr>
        <p:spPr>
          <a:xfrm>
            <a:off x="0" y="-250439"/>
            <a:ext cx="9601200" cy="4241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Human 10 day mapping.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1630" y="-7650321"/>
            <a:ext cx="13690678" cy="13690678"/>
          </a:xfrm>
          <a:prstGeom prst="rect">
            <a:avLst/>
          </a:prstGeom>
        </p:spPr>
      </p:pic>
      <p:sp>
        <p:nvSpPr>
          <p:cNvPr id="8" name="Rectangle 7"/>
          <p:cNvSpPr/>
          <p:nvPr/>
        </p:nvSpPr>
        <p:spPr>
          <a:xfrm>
            <a:off x="-391478" y="-804982"/>
            <a:ext cx="10570374" cy="16099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46919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Human 10 day mapping (pinwheels)[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800" y="-4351819"/>
            <a:ext cx="13953018" cy="13953018"/>
          </a:xfrm>
          <a:prstGeom prst="rect">
            <a:avLst/>
          </a:prstGeom>
        </p:spPr>
      </p:pic>
      <p:sp>
        <p:nvSpPr>
          <p:cNvPr id="2" name="Rectangle 1"/>
          <p:cNvSpPr/>
          <p:nvPr/>
        </p:nvSpPr>
        <p:spPr>
          <a:xfrm>
            <a:off x="0" y="0"/>
            <a:ext cx="9601200" cy="4241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90701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Human 10 day mapping (pinwheels)[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800" y="-4351819"/>
            <a:ext cx="13953018" cy="13953018"/>
          </a:xfrm>
          <a:prstGeom prst="rect">
            <a:avLst/>
          </a:prstGeom>
        </p:spPr>
      </p:pic>
      <p:sp>
        <p:nvSpPr>
          <p:cNvPr id="2" name="Rectangle 1"/>
          <p:cNvSpPr/>
          <p:nvPr/>
        </p:nvSpPr>
        <p:spPr>
          <a:xfrm>
            <a:off x="0" y="3073400"/>
            <a:ext cx="9601200" cy="1168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Human 10 day mapping.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4728" y="-6832678"/>
            <a:ext cx="13189800" cy="13189800"/>
          </a:xfrm>
          <a:prstGeom prst="rect">
            <a:avLst/>
          </a:prstGeom>
        </p:spPr>
      </p:pic>
      <p:sp>
        <p:nvSpPr>
          <p:cNvPr id="5" name="Rectangle 4"/>
          <p:cNvSpPr/>
          <p:nvPr/>
        </p:nvSpPr>
        <p:spPr>
          <a:xfrm>
            <a:off x="-625995" y="-554543"/>
            <a:ext cx="10570374" cy="16099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72988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gw ma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3096"/>
            <a:ext cx="9144000" cy="5156200"/>
          </a:xfrm>
          <a:prstGeom prst="rect">
            <a:avLst/>
          </a:prstGeom>
        </p:spPr>
      </p:pic>
    </p:spTree>
    <p:extLst>
      <p:ext uri="{BB962C8B-B14F-4D97-AF65-F5344CB8AC3E}">
        <p14:creationId xmlns:p14="http://schemas.microsoft.com/office/powerpoint/2010/main" val="196895790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1-gw-human-mapping.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082" y="-568918"/>
            <a:ext cx="8569918" cy="8569918"/>
          </a:xfrm>
          <a:prstGeom prst="rect">
            <a:avLst/>
          </a:prstGeom>
        </p:spPr>
      </p:pic>
    </p:spTree>
    <p:extLst>
      <p:ext uri="{BB962C8B-B14F-4D97-AF65-F5344CB8AC3E}">
        <p14:creationId xmlns:p14="http://schemas.microsoft.com/office/powerpoint/2010/main" val="113459785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1-gw-human-mapping.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1467" y="-2235200"/>
            <a:ext cx="12090400" cy="12090400"/>
          </a:xfrm>
          <a:prstGeom prst="rect">
            <a:avLst/>
          </a:prstGeom>
        </p:spPr>
      </p:pic>
      <p:sp>
        <p:nvSpPr>
          <p:cNvPr id="2" name="Rectangle 1"/>
          <p:cNvSpPr/>
          <p:nvPr/>
        </p:nvSpPr>
        <p:spPr>
          <a:xfrm>
            <a:off x="-3589867" y="0"/>
            <a:ext cx="53848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792133" y="2569983"/>
            <a:ext cx="4030134" cy="1200328"/>
          </a:xfrm>
          <a:prstGeom prst="rect">
            <a:avLst/>
          </a:prstGeom>
          <a:noFill/>
        </p:spPr>
        <p:txBody>
          <a:bodyPr wrap="square" rtlCol="0">
            <a:spAutoFit/>
          </a:bodyPr>
          <a:lstStyle/>
          <a:p>
            <a:pPr algn="ctr"/>
            <a:r>
              <a:rPr lang="en-US" sz="2400" dirty="0" smtClean="0"/>
              <a:t>Progression to pin wheels </a:t>
            </a:r>
          </a:p>
          <a:p>
            <a:pPr algn="ctr"/>
            <a:r>
              <a:rPr lang="en-US" sz="2400" dirty="0" smtClean="0"/>
              <a:t>via </a:t>
            </a:r>
            <a:r>
              <a:rPr lang="en-US" sz="2400" dirty="0" smtClean="0">
                <a:solidFill>
                  <a:srgbClr val="0000FF"/>
                </a:solidFill>
              </a:rPr>
              <a:t>blue</a:t>
            </a:r>
            <a:r>
              <a:rPr lang="en-US" sz="2400" dirty="0" smtClean="0"/>
              <a:t> cells, but</a:t>
            </a:r>
          </a:p>
          <a:p>
            <a:pPr algn="ctr"/>
            <a:r>
              <a:rPr lang="en-US" sz="2400" dirty="0" smtClean="0"/>
              <a:t> </a:t>
            </a:r>
            <a:r>
              <a:rPr lang="en-US" sz="2400" b="1" i="1" dirty="0" smtClean="0"/>
              <a:t>organization not yet obvious.</a:t>
            </a:r>
            <a:endParaRPr lang="en-US" sz="2400" b="1" i="1" dirty="0"/>
          </a:p>
        </p:txBody>
      </p:sp>
    </p:spTree>
    <p:extLst>
      <p:ext uri="{BB962C8B-B14F-4D97-AF65-F5344CB8AC3E}">
        <p14:creationId xmlns:p14="http://schemas.microsoft.com/office/powerpoint/2010/main" val="121199956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uman 10 day mapping.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9972" y="11550"/>
            <a:ext cx="6846449" cy="6846449"/>
          </a:xfrm>
          <a:prstGeom prst="rect">
            <a:avLst/>
          </a:prstGeom>
        </p:spPr>
      </p:pic>
    </p:spTree>
    <p:extLst>
      <p:ext uri="{BB962C8B-B14F-4D97-AF65-F5344CB8AC3E}">
        <p14:creationId xmlns:p14="http://schemas.microsoft.com/office/powerpoint/2010/main" val="356929904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uman 10 day mapping (pinwheels)[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4619" y="0"/>
            <a:ext cx="7038466" cy="7038466"/>
          </a:xfrm>
          <a:prstGeom prst="rect">
            <a:avLst/>
          </a:prstGeom>
        </p:spPr>
      </p:pic>
    </p:spTree>
    <p:extLst>
      <p:ext uri="{BB962C8B-B14F-4D97-AF65-F5344CB8AC3E}">
        <p14:creationId xmlns:p14="http://schemas.microsoft.com/office/powerpoint/2010/main" val="245817388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subTitle" idx="1"/>
          </p:nvPr>
        </p:nvSpPr>
        <p:spPr>
          <a:xfrm>
            <a:off x="685800" y="990600"/>
            <a:ext cx="7772400" cy="914400"/>
          </a:xfrm>
        </p:spPr>
        <p:txBody>
          <a:bodyPr/>
          <a:lstStyle/>
          <a:p>
            <a:pPr algn="l" eaLnBrk="1" hangingPunct="1"/>
            <a:r>
              <a:rPr lang="en-US" sz="3600" b="1">
                <a:solidFill>
                  <a:srgbClr val="000099"/>
                </a:solidFill>
                <a:latin typeface="Arial" charset="0"/>
              </a:rPr>
              <a:t>DISCLOSURE &amp; ACCREDITATION</a:t>
            </a:r>
          </a:p>
        </p:txBody>
      </p:sp>
      <p:sp>
        <p:nvSpPr>
          <p:cNvPr id="2051" name="Text Box 3"/>
          <p:cNvSpPr txBox="1">
            <a:spLocks noChangeArrowheads="1"/>
          </p:cNvSpPr>
          <p:nvPr/>
        </p:nvSpPr>
        <p:spPr bwMode="auto">
          <a:xfrm>
            <a:off x="457200" y="2286000"/>
            <a:ext cx="8305800"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1" fontAlgn="base" hangingPunct="1">
              <a:spcBef>
                <a:spcPct val="0"/>
              </a:spcBef>
              <a:spcAft>
                <a:spcPct val="0"/>
              </a:spcAft>
              <a:defRPr/>
            </a:pPr>
            <a:r>
              <a:rPr lang="en-US" b="1" dirty="0">
                <a:solidFill>
                  <a:srgbClr val="000099"/>
                </a:solidFill>
                <a:ea typeface="ＭＳ Ｐゴシック" charset="0"/>
              </a:rPr>
              <a:t> </a:t>
            </a:r>
            <a:r>
              <a:rPr lang="en-US" sz="2400" b="1" dirty="0">
                <a:solidFill>
                  <a:srgbClr val="000099"/>
                </a:solidFill>
                <a:ea typeface="ＭＳ Ｐゴシック" charset="0"/>
              </a:rPr>
              <a:t>This Grand Rounds is accredited for CME by the Yale School of Medicine.</a:t>
            </a:r>
          </a:p>
          <a:p>
            <a:pPr defTabSz="914400" eaLnBrk="1" fontAlgn="base" hangingPunct="1">
              <a:spcBef>
                <a:spcPct val="0"/>
              </a:spcBef>
              <a:spcAft>
                <a:spcPct val="0"/>
              </a:spcAft>
              <a:defRPr/>
            </a:pPr>
            <a:endParaRPr lang="en-US" sz="2400" b="1" dirty="0">
              <a:solidFill>
                <a:srgbClr val="000099"/>
              </a:solidFill>
              <a:ea typeface="ＭＳ Ｐゴシック" charset="0"/>
            </a:endParaRPr>
          </a:p>
          <a:p>
            <a:pPr defTabSz="914400" eaLnBrk="1" fontAlgn="base" hangingPunct="1">
              <a:spcBef>
                <a:spcPct val="0"/>
              </a:spcBef>
              <a:spcAft>
                <a:spcPct val="0"/>
              </a:spcAft>
              <a:defRPr/>
            </a:pPr>
            <a:r>
              <a:rPr lang="en-US" sz="2400" b="1" dirty="0">
                <a:solidFill>
                  <a:srgbClr val="000099"/>
                </a:solidFill>
                <a:ea typeface="ＭＳ Ｐゴシック" charset="0"/>
              </a:rPr>
              <a:t> If you wish to receive credit for your participation, </a:t>
            </a:r>
          </a:p>
          <a:p>
            <a:pPr defTabSz="914400" eaLnBrk="1" fontAlgn="base" hangingPunct="1">
              <a:spcBef>
                <a:spcPct val="0"/>
              </a:spcBef>
              <a:spcAft>
                <a:spcPct val="0"/>
              </a:spcAft>
              <a:defRPr/>
            </a:pPr>
            <a:r>
              <a:rPr lang="en-US" sz="2400" b="1" dirty="0">
                <a:solidFill>
                  <a:srgbClr val="000099"/>
                </a:solidFill>
                <a:ea typeface="ＭＳ Ｐゴシック" charset="0"/>
              </a:rPr>
              <a:t> you must: </a:t>
            </a:r>
          </a:p>
          <a:p>
            <a:pPr defTabSz="914400" eaLnBrk="1" fontAlgn="base" hangingPunct="1">
              <a:spcBef>
                <a:spcPct val="0"/>
              </a:spcBef>
              <a:spcAft>
                <a:spcPct val="0"/>
              </a:spcAft>
              <a:defRPr/>
            </a:pPr>
            <a:endParaRPr lang="en-US" sz="2400" b="1" dirty="0">
              <a:solidFill>
                <a:srgbClr val="000099"/>
              </a:solidFill>
              <a:ea typeface="ＭＳ Ｐゴシック" charset="0"/>
            </a:endParaRPr>
          </a:p>
          <a:p>
            <a:pPr lvl="1" defTabSz="914400" eaLnBrk="1" fontAlgn="base" hangingPunct="1">
              <a:spcBef>
                <a:spcPct val="0"/>
              </a:spcBef>
              <a:spcAft>
                <a:spcPct val="0"/>
              </a:spcAft>
              <a:buFont typeface="Wingdings" pitchFamily="2" charset="2"/>
              <a:buChar char="Ø"/>
              <a:defRPr/>
            </a:pPr>
            <a:r>
              <a:rPr lang="en-US" sz="2400" b="1" dirty="0">
                <a:solidFill>
                  <a:srgbClr val="000099"/>
                </a:solidFill>
                <a:ea typeface="ＭＳ Ｐゴシック" charset="0"/>
              </a:rPr>
              <a:t>sign in  </a:t>
            </a:r>
          </a:p>
          <a:p>
            <a:pPr lvl="1" defTabSz="914400" eaLnBrk="1" fontAlgn="base" hangingPunct="1">
              <a:spcBef>
                <a:spcPct val="0"/>
              </a:spcBef>
              <a:spcAft>
                <a:spcPct val="0"/>
              </a:spcAft>
              <a:buFont typeface="Wingdings" pitchFamily="2" charset="2"/>
              <a:buChar char="Ø"/>
              <a:defRPr/>
            </a:pPr>
            <a:r>
              <a:rPr lang="en-US" sz="2400" b="1" dirty="0">
                <a:solidFill>
                  <a:srgbClr val="000099"/>
                </a:solidFill>
                <a:ea typeface="ＭＳ Ｐゴシック" charset="0"/>
              </a:rPr>
              <a:t>provide your email address</a:t>
            </a:r>
          </a:p>
          <a:p>
            <a:pPr marL="457200" lvl="1" indent="0" defTabSz="914400" eaLnBrk="1" fontAlgn="base" hangingPunct="1">
              <a:spcBef>
                <a:spcPct val="0"/>
              </a:spcBef>
              <a:spcAft>
                <a:spcPct val="0"/>
              </a:spcAft>
              <a:defRPr/>
            </a:pPr>
            <a:endParaRPr lang="en-US" sz="2400" b="1" dirty="0">
              <a:solidFill>
                <a:srgbClr val="000099"/>
              </a:solidFill>
              <a:ea typeface="ＭＳ Ｐゴシック" charset="0"/>
            </a:endParaRPr>
          </a:p>
          <a:p>
            <a:pPr defTabSz="914400" eaLnBrk="1" fontAlgn="base" hangingPunct="1">
              <a:spcBef>
                <a:spcPct val="0"/>
              </a:spcBef>
              <a:spcAft>
                <a:spcPct val="0"/>
              </a:spcAft>
              <a:defRPr/>
            </a:pPr>
            <a:endParaRPr lang="en-US" sz="3600" b="1" dirty="0">
              <a:solidFill>
                <a:srgbClr val="000099"/>
              </a:solidFill>
              <a:ea typeface="ＭＳ Ｐゴシック" charset="0"/>
            </a:endParaRPr>
          </a:p>
          <a:p>
            <a:pPr defTabSz="914400" eaLnBrk="1" fontAlgn="base" hangingPunct="1">
              <a:spcBef>
                <a:spcPct val="0"/>
              </a:spcBef>
              <a:spcAft>
                <a:spcPct val="0"/>
              </a:spcAft>
              <a:defRPr/>
            </a:pPr>
            <a:r>
              <a:rPr lang="en-US" b="1" dirty="0">
                <a:solidFill>
                  <a:srgbClr val="000099"/>
                </a:solidFill>
                <a:ea typeface="ＭＳ Ｐゴシック" charset="0"/>
              </a:rPr>
              <a:t> </a:t>
            </a:r>
          </a:p>
        </p:txBody>
      </p:sp>
      <p:sp>
        <p:nvSpPr>
          <p:cNvPr id="4100" name="SessionQuestionData" hidden="1"/>
          <p:cNvSpPr txBox="1">
            <a:spLocks noChangeArrowheads="1"/>
          </p:cNvSpPr>
          <p:nvPr/>
        </p:nvSpPr>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hangingPunct="0">
              <a:defRPr sz="2400">
                <a:solidFill>
                  <a:schemeClr val="tx1"/>
                </a:solidFill>
                <a:latin typeface="Arial" charset="0"/>
                <a:ea typeface="ＭＳ Ｐゴシック" charset="0"/>
              </a:defRPr>
            </a:lvl6pPr>
            <a:lvl7pPr eaLnBrk="0" hangingPunct="0">
              <a:defRPr sz="2400">
                <a:solidFill>
                  <a:schemeClr val="tx1"/>
                </a:solidFill>
                <a:latin typeface="Arial" charset="0"/>
                <a:ea typeface="ＭＳ Ｐゴシック" charset="0"/>
              </a:defRPr>
            </a:lvl7pPr>
            <a:lvl8pPr eaLnBrk="0" hangingPunct="0">
              <a:defRPr sz="2400">
                <a:solidFill>
                  <a:schemeClr val="tx1"/>
                </a:solidFill>
                <a:latin typeface="Arial" charset="0"/>
                <a:ea typeface="ＭＳ Ｐゴシック" charset="0"/>
              </a:defRPr>
            </a:lvl8pPr>
            <a:lvl9pPr eaLnBrk="0" hangingPunct="0">
              <a:defRPr sz="2400">
                <a:solidFill>
                  <a:schemeClr val="tx1"/>
                </a:solidFill>
                <a:latin typeface="Arial" charset="0"/>
                <a:ea typeface="ＭＳ Ｐゴシック" charset="0"/>
              </a:defRPr>
            </a:lvl9pPr>
          </a:lstStyle>
          <a:p>
            <a:pPr defTabSz="914400" fontAlgn="base">
              <a:spcBef>
                <a:spcPct val="0"/>
              </a:spcBef>
              <a:spcAft>
                <a:spcPct val="0"/>
              </a:spcAft>
            </a:pPr>
            <a:r>
              <a:rPr lang="en-US" sz="1800" smtClean="0">
                <a:solidFill>
                  <a:srgbClr val="000000"/>
                </a:solidFill>
              </a:rPr>
              <a:t>&lt;?xml version="1.0"?&gt;&lt;AllQuestions /&gt;</a:t>
            </a:r>
          </a:p>
        </p:txBody>
      </p:sp>
      <p:sp>
        <p:nvSpPr>
          <p:cNvPr id="4101" name="SessionAnswerData" hidden="1"/>
          <p:cNvSpPr txBox="1">
            <a:spLocks noChangeArrowheads="1"/>
          </p:cNvSpPr>
          <p:nvPr/>
        </p:nvSpPr>
        <p:spPr bwMode="auto">
          <a:xfrm>
            <a:off x="127000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hangingPunct="0">
              <a:defRPr sz="2400">
                <a:solidFill>
                  <a:schemeClr val="tx1"/>
                </a:solidFill>
                <a:latin typeface="Arial" charset="0"/>
                <a:ea typeface="ＭＳ Ｐゴシック" charset="0"/>
              </a:defRPr>
            </a:lvl6pPr>
            <a:lvl7pPr eaLnBrk="0" hangingPunct="0">
              <a:defRPr sz="2400">
                <a:solidFill>
                  <a:schemeClr val="tx1"/>
                </a:solidFill>
                <a:latin typeface="Arial" charset="0"/>
                <a:ea typeface="ＭＳ Ｐゴシック" charset="0"/>
              </a:defRPr>
            </a:lvl7pPr>
            <a:lvl8pPr eaLnBrk="0" hangingPunct="0">
              <a:defRPr sz="2400">
                <a:solidFill>
                  <a:schemeClr val="tx1"/>
                </a:solidFill>
                <a:latin typeface="Arial" charset="0"/>
                <a:ea typeface="ＭＳ Ｐゴシック" charset="0"/>
              </a:defRPr>
            </a:lvl8pPr>
            <a:lvl9pPr eaLnBrk="0" hangingPunct="0">
              <a:defRPr sz="2400">
                <a:solidFill>
                  <a:schemeClr val="tx1"/>
                </a:solidFill>
                <a:latin typeface="Arial" charset="0"/>
                <a:ea typeface="ＭＳ Ｐゴシック" charset="0"/>
              </a:defRPr>
            </a:lvl9pPr>
          </a:lstStyle>
          <a:p>
            <a:pPr defTabSz="914400" fontAlgn="base">
              <a:spcBef>
                <a:spcPct val="0"/>
              </a:spcBef>
              <a:spcAft>
                <a:spcPct val="0"/>
              </a:spcAft>
            </a:pPr>
            <a:r>
              <a:rPr lang="en-US" sz="1800" smtClean="0">
                <a:solidFill>
                  <a:srgbClr val="000000"/>
                </a:solidFill>
              </a:rPr>
              <a:t>&lt;?xml version="1.0"?&gt;&lt;AllAnswers /&gt;</a:t>
            </a:r>
          </a:p>
        </p:txBody>
      </p:sp>
      <p:sp>
        <p:nvSpPr>
          <p:cNvPr id="4102" name="SessionResponseData" descr="&lt;?xml version=&quot;1.0&quot;?&gt;&lt;AllResponses /&gt;" hidden="1"/>
          <p:cNvSpPr txBox="1">
            <a:spLocks noChangeArrowheads="1"/>
          </p:cNvSpPr>
          <p:nvPr/>
        </p:nvSpPr>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hangingPunct="0">
              <a:defRPr sz="2400">
                <a:solidFill>
                  <a:schemeClr val="tx1"/>
                </a:solidFill>
                <a:latin typeface="Arial" charset="0"/>
                <a:ea typeface="ＭＳ Ｐゴシック" charset="0"/>
              </a:defRPr>
            </a:lvl6pPr>
            <a:lvl7pPr eaLnBrk="0" hangingPunct="0">
              <a:defRPr sz="2400">
                <a:solidFill>
                  <a:schemeClr val="tx1"/>
                </a:solidFill>
                <a:latin typeface="Arial" charset="0"/>
                <a:ea typeface="ＭＳ Ｐゴシック" charset="0"/>
              </a:defRPr>
            </a:lvl7pPr>
            <a:lvl8pPr eaLnBrk="0" hangingPunct="0">
              <a:defRPr sz="2400">
                <a:solidFill>
                  <a:schemeClr val="tx1"/>
                </a:solidFill>
                <a:latin typeface="Arial" charset="0"/>
                <a:ea typeface="ＭＳ Ｐゴシック" charset="0"/>
              </a:defRPr>
            </a:lvl8pPr>
            <a:lvl9pPr eaLnBrk="0" hangingPunct="0">
              <a:defRPr sz="2400">
                <a:solidFill>
                  <a:schemeClr val="tx1"/>
                </a:solidFill>
                <a:latin typeface="Arial" charset="0"/>
                <a:ea typeface="ＭＳ Ｐゴシック" charset="0"/>
              </a:defRPr>
            </a:lvl9pPr>
          </a:lstStyle>
          <a:p>
            <a:pPr defTabSz="914400" fontAlgn="base">
              <a:spcBef>
                <a:spcPct val="0"/>
              </a:spcBef>
              <a:spcAft>
                <a:spcPct val="0"/>
              </a:spcAft>
            </a:pPr>
            <a:endParaRPr lang="en-US" sz="1800" smtClean="0">
              <a:solidFill>
                <a:srgbClr val="000000"/>
              </a:solidFill>
            </a:endParaRPr>
          </a:p>
        </p:txBody>
      </p:sp>
      <p:sp>
        <p:nvSpPr>
          <p:cNvPr id="4103" name="SessionPresentationSettingsData" hidden="1"/>
          <p:cNvSpPr txBox="1">
            <a:spLocks noChangeArrowheads="1"/>
          </p:cNvSpPr>
          <p:nvPr/>
        </p:nvSpPr>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hangingPunct="0">
              <a:defRPr sz="2400">
                <a:solidFill>
                  <a:schemeClr val="tx1"/>
                </a:solidFill>
                <a:latin typeface="Arial" charset="0"/>
                <a:ea typeface="ＭＳ Ｐゴシック" charset="0"/>
              </a:defRPr>
            </a:lvl6pPr>
            <a:lvl7pPr eaLnBrk="0" hangingPunct="0">
              <a:defRPr sz="2400">
                <a:solidFill>
                  <a:schemeClr val="tx1"/>
                </a:solidFill>
                <a:latin typeface="Arial" charset="0"/>
                <a:ea typeface="ＭＳ Ｐゴシック" charset="0"/>
              </a:defRPr>
            </a:lvl7pPr>
            <a:lvl8pPr eaLnBrk="0" hangingPunct="0">
              <a:defRPr sz="2400">
                <a:solidFill>
                  <a:schemeClr val="tx1"/>
                </a:solidFill>
                <a:latin typeface="Arial" charset="0"/>
                <a:ea typeface="ＭＳ Ｐゴシック" charset="0"/>
              </a:defRPr>
            </a:lvl8pPr>
            <a:lvl9pPr eaLnBrk="0" hangingPunct="0">
              <a:defRPr sz="2400">
                <a:solidFill>
                  <a:schemeClr val="tx1"/>
                </a:solidFill>
                <a:latin typeface="Arial" charset="0"/>
                <a:ea typeface="ＭＳ Ｐゴシック" charset="0"/>
              </a:defRPr>
            </a:lvl9pPr>
          </a:lstStyle>
          <a:p>
            <a:pPr defTabSz="914400" fontAlgn="base">
              <a:spcBef>
                <a:spcPct val="0"/>
              </a:spcBef>
              <a:spcAft>
                <a:spcPct val="0"/>
              </a:spcAft>
            </a:pPr>
            <a:r>
              <a:rPr lang="en-US" sz="1800" smtClean="0">
                <a:solidFill>
                  <a:srgbClr val="000000"/>
                </a:solidFill>
              </a:rPr>
              <a:t>&lt;?xml version="1.0"?&gt;&lt;Settings&gt;&lt;answerBulletFormat&gt;Numeric&lt;/answerBulletFormat&gt;&lt;answerNowAutoInsert&gt;No&lt;/answerNowAutoInsert&gt;&lt;answerNowStyle&gt;Explosion&lt;/answerNowStyle&gt;&lt;answerNowText&gt;Answer Now&lt;/answerNowText&gt;&lt;chartColors&gt;Use PowerPoint Color Scheme&lt;/chartColors&gt;&lt;chartType&gt;Horizontal&lt;/chartType&gt;&lt;correctAnswerIndicator&gt;Checkmark&lt;/correctAnswerIndicator&gt;&lt;countdownAutoInsert&gt;No&lt;/countdownAutoInsert&gt;&lt;countdownSeconds&gt;10&lt;/countdownSeconds&gt;&lt;countdownSound&gt;TicToc.wav&lt;/countdownSound&gt;&lt;countdownStyle&gt;Box&lt;/countdownStyle&gt;&lt;gridAutoInsert&gt;No&lt;/gridAutoInsert&gt;&lt;gridFillStyle&gt;Answered&lt;/gridFillStyle&gt;&lt;gridFillColor&gt;0,0,0&lt;/gridFillColor&gt;&lt;gridOpacity&gt;100%&lt;/gridOpacity&gt;&lt;gridTextStyle&gt;Keypad #&lt;/gridTextStyle&gt;&lt;inputSource&gt;Response Devices&lt;/inputSource&gt;&lt;multipleResponseDivisor&gt;# of Responses&lt;/multipleResponseDivisor&gt;&lt;participantsLeaderBoard&gt;5&lt;/participantsLeaderBoard&gt;&lt;percentageDecimalPlaces&gt;0&lt;/percentageDecimalPlaces&gt;&lt;responseCounterAutoInsert&gt;No&lt;/responseCounterAutoInsert&gt;&lt;responseCounterStyle&gt;Oval&lt;/responseCounterStyle&gt;&lt;responseCounterDisplayValue&gt;# of Votes Received&lt;/responseCounterDisplayValue&gt;&lt;insertObjectUsingColor&gt;Blue&lt;/insertObjectUsingColor&gt;&lt;showResults&gt;Yes&lt;/showResults&gt;&lt;teamColors&gt;User Defined&lt;/teamColors&gt;&lt;teamIdentificationType&gt;None&lt;/teamIdentificationType&gt;&lt;teamScoringType&gt;Voting pads only&lt;/teamScoringType&gt;&lt;teamScoringDecimalPlaces&gt;1&lt;/teamScoringDecimalPlaces&gt;&lt;teamIdentificationItem&gt;&lt;/teamIdentificationItem&gt;&lt;teamsLeaderBoard&gt;5&lt;/teamsLeaderBoard&gt;&lt;teamName1&gt;&lt;/teamName1&gt;&lt;teamName2&gt;&lt;/teamName2&gt;&lt;teamName3&gt;&lt;/teamName3&gt;&lt;teamName4&gt;&lt;/teamName4&gt;&lt;teamName5&gt;&lt;/teamName5&gt;&lt;teamName6&gt;&lt;/teamName6&gt;&lt;teamName7&gt;&lt;/teamName7&gt;&lt;teamName8&gt;&lt;/teamName8&gt;&lt;teamName9&gt;&lt;/teamName9&gt;&lt;teamName10&gt;&lt;/teamName10&gt;&lt;showControlBar&gt;Slides with Get Feedback Objects&lt;/showControlBar&gt;&lt;defaultCorrectPointValue&gt;100&lt;/defaultCorrectPointValue&gt;&lt;defaultIncorrectPointValue&gt;0&lt;/defaultIncorrectPointValue&gt;&lt;chartColor1&gt;187,224,227&lt;/chartColor1&gt;&lt;chartColor2&gt;51,51,153&lt;/chartColor2&gt;&lt;chartColor3&gt;0,153,153&lt;/chartColor3&gt;&lt;chartColor4&gt;153,204,0&lt;/chartColor4&gt;&lt;chartColor5&gt;128,128,128&lt;/chartColor5&gt;&lt;chartColor6&gt;0,0,0&lt;/chartColor6&gt;&lt;chartColor7&gt;0,102,204&lt;/chartColor7&gt;&lt;chartColor8&gt;204,204,255&lt;/chartColor8&gt;&lt;chartColor9&gt;255,0,0&lt;/chartColor9&gt;&lt;chartColor10&gt;255,255,0&lt;/chartColor10&gt;&lt;teamColor1&gt;187,224,227&lt;/teamColor1&gt;&lt;teamColor2&gt;51,51,153&lt;/teamColor2&gt;&lt;teamColor3&gt;0,153,153&lt;/teamColor3&gt;&lt;teamColor4&gt;153,204,0&lt;/teamColor4&gt;&lt;teamColor5&gt;128,128,128&lt;/teamColor5&gt;&lt;teamColor6&gt;0,0,0&lt;/teamColor6&gt;&lt;teamColor7&gt;0,102,204&lt;/teamColor7&gt;&lt;teamColor8&gt;204,204,255&lt;/teamColor8&gt;&lt;teamColor9&gt;255,0,0&lt;/teamColor9&gt;&lt;teamColor10&gt;255,255,0&lt;/teamColor10&gt;&lt;displayAnswerImagesDuringVote&gt;Yes&lt;/displayAnswerImagesDuringVote&gt;&lt;displayAnswerImagesWithResponses&gt;Yes&lt;/displayAnswerImagesWithResponses&gt;&lt;displayAnswerTextDuringVote&gt;Yes&lt;/displayAnswerTextDuringVote&gt;&lt;displayAnswerTextWithResponses&gt;Yes&lt;/displayAnswerTextWithResponses&gt;&lt;questionSlideID&gt;&lt;/questionSlideID&gt;&lt;controlBarState&gt;Expanded&lt;/controlBarState&gt;&lt;isGridColorKnownColor&gt;True&lt;/isGridColorKnownColor&gt;&lt;gridColorName&gt;Yellow&lt;/gridColorName&gt;&lt;AutoRec&gt;&lt;/AutoRec&gt;&lt;AutoRecTimeIntrvl&gt;&lt;/AutoRecTimeIntrvl&gt;&lt;chartVotesView&gt;Percentage&lt;/chartVotesView&gt;&lt;chartLabelsColor&gt;0,0,0&lt;/chartLabelsColor&gt;&lt;isChartLabelColorKnownColor&gt;True&lt;/isChartLabelColorKnownColor&gt;&lt;chartLabelColorName&gt;Black&lt;/chartLabelColorName&gt;&lt;chartXAxisLabelType&gt;Full Text&lt;/chartXAxisLabelType&gt;&lt;/Settings&gt;</a:t>
            </a:r>
          </a:p>
        </p:txBody>
      </p:sp>
    </p:spTree>
    <p:extLst>
      <p:ext uri="{BB962C8B-B14F-4D97-AF65-F5344CB8AC3E}">
        <p14:creationId xmlns:p14="http://schemas.microsoft.com/office/powerpoint/2010/main" val="162705489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Human 10 day mapping.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5606" y="-7399882"/>
            <a:ext cx="13690678" cy="13690678"/>
          </a:xfrm>
          <a:prstGeom prst="rect">
            <a:avLst/>
          </a:prstGeom>
        </p:spPr>
      </p:pic>
      <p:sp>
        <p:nvSpPr>
          <p:cNvPr id="3" name="Rectangle 2"/>
          <p:cNvSpPr/>
          <p:nvPr/>
        </p:nvSpPr>
        <p:spPr>
          <a:xfrm>
            <a:off x="-625995" y="-554543"/>
            <a:ext cx="10570374" cy="16099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99039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uman 10 day mapping (pinwheels)[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800" y="-4351819"/>
            <a:ext cx="13953018" cy="13953018"/>
          </a:xfrm>
          <a:prstGeom prst="rect">
            <a:avLst/>
          </a:prstGeom>
        </p:spPr>
      </p:pic>
      <p:sp>
        <p:nvSpPr>
          <p:cNvPr id="2" name="Rectangle 1"/>
          <p:cNvSpPr/>
          <p:nvPr/>
        </p:nvSpPr>
        <p:spPr>
          <a:xfrm>
            <a:off x="0" y="0"/>
            <a:ext cx="9601200" cy="4241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Human 10 day mapping.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1630" y="-7399882"/>
            <a:ext cx="13690678" cy="13690678"/>
          </a:xfrm>
          <a:prstGeom prst="rect">
            <a:avLst/>
          </a:prstGeom>
        </p:spPr>
      </p:pic>
      <p:sp>
        <p:nvSpPr>
          <p:cNvPr id="5" name="Rectangle 4"/>
          <p:cNvSpPr/>
          <p:nvPr/>
        </p:nvSpPr>
        <p:spPr>
          <a:xfrm>
            <a:off x="-391478" y="-554543"/>
            <a:ext cx="10570374" cy="16099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93725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687454" y="2209172"/>
            <a:ext cx="2948681" cy="2862323"/>
          </a:xfrm>
          <a:prstGeom prst="rect">
            <a:avLst/>
          </a:prstGeom>
          <a:noFill/>
        </p:spPr>
        <p:txBody>
          <a:bodyPr wrap="none" rtlCol="0">
            <a:spAutoFit/>
          </a:bodyPr>
          <a:lstStyle/>
          <a:p>
            <a:r>
              <a:rPr lang="en-US" dirty="0" smtClean="0"/>
              <a:t>Joanne’s slides go here:</a:t>
            </a:r>
          </a:p>
          <a:p>
            <a:endParaRPr lang="en-US" dirty="0"/>
          </a:p>
          <a:p>
            <a:r>
              <a:rPr lang="en-US" dirty="0" smtClean="0"/>
              <a:t>Atlas first</a:t>
            </a:r>
          </a:p>
          <a:p>
            <a:r>
              <a:rPr lang="en-US" dirty="0" err="1" smtClean="0"/>
              <a:t>Flluorescent</a:t>
            </a:r>
            <a:r>
              <a:rPr lang="en-US" dirty="0" smtClean="0"/>
              <a:t> </a:t>
            </a:r>
            <a:r>
              <a:rPr lang="en-US" dirty="0" err="1" smtClean="0"/>
              <a:t>micorsope</a:t>
            </a:r>
            <a:r>
              <a:rPr lang="en-US" dirty="0" smtClean="0"/>
              <a:t> slides</a:t>
            </a:r>
          </a:p>
          <a:p>
            <a:r>
              <a:rPr lang="en-US" dirty="0" smtClean="0"/>
              <a:t>Human edited pinwheels</a:t>
            </a:r>
          </a:p>
          <a:p>
            <a:r>
              <a:rPr lang="en-US" dirty="0" smtClean="0"/>
              <a:t>Put two together</a:t>
            </a:r>
          </a:p>
          <a:p>
            <a:r>
              <a:rPr lang="en-US" dirty="0" smtClean="0"/>
              <a:t>Note one at T0, another T1</a:t>
            </a:r>
          </a:p>
          <a:p>
            <a:r>
              <a:rPr lang="en-US" dirty="0" smtClean="0"/>
              <a:t>What happens in between?</a:t>
            </a:r>
          </a:p>
          <a:p>
            <a:r>
              <a:rPr lang="en-US" dirty="0" smtClean="0"/>
              <a:t>Math modeling, simulation.</a:t>
            </a:r>
          </a:p>
          <a:p>
            <a:r>
              <a:rPr lang="en-US" dirty="0" smtClean="0"/>
              <a:t>Intervene in </a:t>
            </a:r>
            <a:r>
              <a:rPr lang="en-US" dirty="0" err="1" smtClean="0"/>
              <a:t>slico</a:t>
            </a:r>
            <a:endParaRPr lang="en-US" dirty="0"/>
          </a:p>
        </p:txBody>
      </p:sp>
    </p:spTree>
    <p:extLst>
      <p:ext uri="{BB962C8B-B14F-4D97-AF65-F5344CB8AC3E}">
        <p14:creationId xmlns:p14="http://schemas.microsoft.com/office/powerpoint/2010/main" val="8839928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5" name="Rectangle 4"/>
          <p:cNvSpPr>
            <a:spLocks/>
          </p:cNvSpPr>
          <p:nvPr/>
        </p:nvSpPr>
        <p:spPr>
          <a:xfrm>
            <a:off x="974200" y="1374209"/>
            <a:ext cx="7045556" cy="440120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800" b="1" dirty="0"/>
              <a:t> </a:t>
            </a:r>
            <a:r>
              <a:rPr lang="en-US" sz="2800" b="1" dirty="0" smtClean="0"/>
              <a:t>Focus:</a:t>
            </a:r>
            <a:endParaRPr lang="en-US" sz="2800" dirty="0"/>
          </a:p>
          <a:p>
            <a:pPr lvl="1" algn="ctr">
              <a:lnSpc>
                <a:spcPct val="200000"/>
              </a:lnSpc>
            </a:pPr>
            <a:r>
              <a:rPr lang="en-US" sz="2800" i="1" dirty="0">
                <a:solidFill>
                  <a:srgbClr val="FF0000"/>
                </a:solidFill>
              </a:rPr>
              <a:t>C</a:t>
            </a:r>
            <a:r>
              <a:rPr lang="en-US" sz="2800" i="1" dirty="0" smtClean="0">
                <a:solidFill>
                  <a:srgbClr val="FF0000"/>
                </a:solidFill>
              </a:rPr>
              <a:t>omputational modeling and visualization of </a:t>
            </a:r>
            <a:r>
              <a:rPr lang="en-US" sz="2800" i="1" dirty="0">
                <a:solidFill>
                  <a:srgbClr val="FF0000"/>
                </a:solidFill>
              </a:rPr>
              <a:t>stem cell differentiation </a:t>
            </a:r>
            <a:endParaRPr lang="en-US" sz="2800" i="1" dirty="0" smtClean="0">
              <a:solidFill>
                <a:srgbClr val="FF0000"/>
              </a:solidFill>
            </a:endParaRPr>
          </a:p>
          <a:p>
            <a:pPr lvl="1" algn="ctr">
              <a:lnSpc>
                <a:spcPct val="200000"/>
              </a:lnSpc>
            </a:pPr>
            <a:r>
              <a:rPr lang="en-US" sz="2800" b="1" dirty="0" smtClean="0"/>
              <a:t>for</a:t>
            </a:r>
            <a:r>
              <a:rPr lang="en-US" sz="2800" b="1" dirty="0"/>
              <a:t> </a:t>
            </a:r>
            <a:r>
              <a:rPr lang="en-US" sz="2800" b="1" dirty="0" smtClean="0"/>
              <a:t>clinical </a:t>
            </a:r>
            <a:r>
              <a:rPr lang="en-US" sz="2800" dirty="0"/>
              <a:t>a</a:t>
            </a:r>
            <a:r>
              <a:rPr lang="en-US" sz="2800" b="1" dirty="0" smtClean="0"/>
              <a:t>pplications to hydrocephalus, both surgical and genetic.</a:t>
            </a:r>
            <a:endParaRPr lang="en-US" sz="2800" dirty="0"/>
          </a:p>
          <a:p>
            <a:r>
              <a:rPr lang="en-US" sz="2800" b="1" dirty="0"/>
              <a:t> </a:t>
            </a:r>
            <a:endParaRPr lang="en-US" sz="2800" dirty="0"/>
          </a:p>
        </p:txBody>
      </p:sp>
    </p:spTree>
    <p:extLst>
      <p:ext uri="{BB962C8B-B14F-4D97-AF65-F5344CB8AC3E}">
        <p14:creationId xmlns:p14="http://schemas.microsoft.com/office/powerpoint/2010/main" val="366379445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8MRDfd cop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8185" y="0"/>
            <a:ext cx="6915630" cy="6858000"/>
          </a:xfrm>
          <a:prstGeom prst="rect">
            <a:avLst/>
          </a:prstGeom>
        </p:spPr>
      </p:pic>
      <p:sp>
        <p:nvSpPr>
          <p:cNvPr id="2" name="TextBox 1"/>
          <p:cNvSpPr txBox="1"/>
          <p:nvPr/>
        </p:nvSpPr>
        <p:spPr>
          <a:xfrm>
            <a:off x="169334" y="3928533"/>
            <a:ext cx="1219004" cy="584776"/>
          </a:xfrm>
          <a:prstGeom prst="rect">
            <a:avLst/>
          </a:prstGeom>
          <a:noFill/>
        </p:spPr>
        <p:txBody>
          <a:bodyPr wrap="none" rtlCol="0">
            <a:spAutoFit/>
          </a:bodyPr>
          <a:lstStyle/>
          <a:p>
            <a:r>
              <a:rPr lang="en-US" sz="3200" b="1" dirty="0" smtClean="0"/>
              <a:t>Petals</a:t>
            </a:r>
            <a:endParaRPr lang="en-US" sz="3200" b="1" dirty="0"/>
          </a:p>
        </p:txBody>
      </p:sp>
      <p:sp>
        <p:nvSpPr>
          <p:cNvPr id="6" name="TextBox 5"/>
          <p:cNvSpPr txBox="1"/>
          <p:nvPr/>
        </p:nvSpPr>
        <p:spPr>
          <a:xfrm>
            <a:off x="7721600" y="1778000"/>
            <a:ext cx="883976" cy="584776"/>
          </a:xfrm>
          <a:prstGeom prst="rect">
            <a:avLst/>
          </a:prstGeom>
          <a:noFill/>
        </p:spPr>
        <p:txBody>
          <a:bodyPr wrap="none" rtlCol="0">
            <a:spAutoFit/>
          </a:bodyPr>
          <a:lstStyle/>
          <a:p>
            <a:r>
              <a:rPr lang="en-US" sz="3200" b="1" dirty="0"/>
              <a:t>Hub</a:t>
            </a:r>
          </a:p>
        </p:txBody>
      </p:sp>
      <p:cxnSp>
        <p:nvCxnSpPr>
          <p:cNvPr id="9" name="Straight Arrow Connector 8"/>
          <p:cNvCxnSpPr/>
          <p:nvPr/>
        </p:nvCxnSpPr>
        <p:spPr>
          <a:xfrm flipH="1">
            <a:off x="4893733" y="2184400"/>
            <a:ext cx="2827867" cy="1219200"/>
          </a:xfrm>
          <a:prstGeom prst="straightConnector1">
            <a:avLst/>
          </a:prstGeom>
          <a:ln w="57150" cmpd="sng">
            <a:solidFill>
              <a:srgbClr val="660066"/>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1388484" y="3132667"/>
            <a:ext cx="1219297" cy="1100666"/>
          </a:xfrm>
          <a:prstGeom prst="straightConnector1">
            <a:avLst/>
          </a:prstGeom>
          <a:ln w="57150" cmpd="sng">
            <a:solidFill>
              <a:srgbClr val="660066"/>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1368185" y="4487333"/>
            <a:ext cx="2438594" cy="1117601"/>
          </a:xfrm>
          <a:prstGeom prst="straightConnector1">
            <a:avLst/>
          </a:prstGeom>
          <a:ln w="57150" cmpd="sng">
            <a:solidFill>
              <a:srgbClr val="660066"/>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822168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10-06 at 1.20.00 PM cop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8922" y="1746350"/>
            <a:ext cx="3530034" cy="3530034"/>
          </a:xfrm>
          <a:prstGeom prst="rect">
            <a:avLst/>
          </a:prstGeom>
        </p:spPr>
      </p:pic>
      <p:pic>
        <p:nvPicPr>
          <p:cNvPr id="6" name="Picture 5" descr="Screen Shot 2016-10-06 at 1.19.22 PM cop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8548" y="1746350"/>
            <a:ext cx="3505573" cy="3487534"/>
          </a:xfrm>
          <a:prstGeom prst="rect">
            <a:avLst/>
          </a:prstGeom>
        </p:spPr>
      </p:pic>
    </p:spTree>
    <p:extLst>
      <p:ext uri="{BB962C8B-B14F-4D97-AF65-F5344CB8AC3E}">
        <p14:creationId xmlns:p14="http://schemas.microsoft.com/office/powerpoint/2010/main" val="177439527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M4 cop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201" y="1349667"/>
            <a:ext cx="3815825" cy="3809279"/>
          </a:xfrm>
          <a:prstGeom prst="rect">
            <a:avLst/>
          </a:prstGeom>
        </p:spPr>
      </p:pic>
      <p:pic>
        <p:nvPicPr>
          <p:cNvPr id="11" name="Picture 10" descr="DM5 cop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3498" y="1349668"/>
            <a:ext cx="3822367" cy="3809278"/>
          </a:xfrm>
          <a:prstGeom prst="rect">
            <a:avLst/>
          </a:prstGeom>
        </p:spPr>
      </p:pic>
    </p:spTree>
    <p:extLst>
      <p:ext uri="{BB962C8B-B14F-4D97-AF65-F5344CB8AC3E}">
        <p14:creationId xmlns:p14="http://schemas.microsoft.com/office/powerpoint/2010/main" val="411974633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6" name="TextBox 5"/>
          <p:cNvSpPr txBox="1"/>
          <p:nvPr/>
        </p:nvSpPr>
        <p:spPr>
          <a:xfrm>
            <a:off x="1172026" y="2460285"/>
            <a:ext cx="6924467" cy="1815882"/>
          </a:xfrm>
          <a:prstGeom prst="rect">
            <a:avLst/>
          </a:prstGeom>
          <a:noFill/>
        </p:spPr>
        <p:txBody>
          <a:bodyPr wrap="none" rtlCol="0">
            <a:spAutoFit/>
          </a:bodyPr>
          <a:lstStyle/>
          <a:p>
            <a:pPr algn="ctr"/>
            <a:r>
              <a:rPr lang="en-US" sz="2800" b="1" dirty="0" smtClean="0"/>
              <a:t>Demonstration of Interactive Prototype Tool.</a:t>
            </a:r>
          </a:p>
          <a:p>
            <a:pPr algn="ctr"/>
            <a:endParaRPr lang="en-US" sz="2800" b="1" dirty="0"/>
          </a:p>
          <a:p>
            <a:pPr algn="ctr"/>
            <a:endParaRPr lang="en-US" sz="2800" b="1" dirty="0" smtClean="0"/>
          </a:p>
          <a:p>
            <a:pPr algn="ctr"/>
            <a:r>
              <a:rPr lang="en-US" sz="2800" b="1" dirty="0" smtClean="0"/>
              <a:t>(</a:t>
            </a:r>
            <a:r>
              <a:rPr lang="en-US" sz="2800" b="1" dirty="0" err="1" smtClean="0"/>
              <a:t>Pinwheel_Division</a:t>
            </a:r>
            <a:r>
              <a:rPr lang="en-US" sz="2800" b="1" dirty="0" smtClean="0"/>
              <a:t>)</a:t>
            </a:r>
            <a:endParaRPr lang="en-US" sz="2800" b="1" dirty="0"/>
          </a:p>
        </p:txBody>
      </p:sp>
    </p:spTree>
    <p:extLst>
      <p:ext uri="{BB962C8B-B14F-4D97-AF65-F5344CB8AC3E}">
        <p14:creationId xmlns:p14="http://schemas.microsoft.com/office/powerpoint/2010/main" val="337217925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ll cop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4353695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fined_Cell_Division_5.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40000" y="1028700"/>
            <a:ext cx="4064000" cy="4800600"/>
          </a:xfrm>
          <a:prstGeom prst="rect">
            <a:avLst/>
          </a:prstGeom>
        </p:spPr>
      </p:pic>
    </p:spTree>
    <p:extLst>
      <p:ext uri="{BB962C8B-B14F-4D97-AF65-F5344CB8AC3E}">
        <p14:creationId xmlns:p14="http://schemas.microsoft.com/office/powerpoint/2010/main" val="373879431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74364" y="838200"/>
            <a:ext cx="8229600" cy="914400"/>
          </a:xfrm>
        </p:spPr>
        <p:txBody>
          <a:bodyPr>
            <a:normAutofit fontScale="90000"/>
          </a:bodyPr>
          <a:lstStyle/>
          <a:p>
            <a:pPr eaLnBrk="1" hangingPunct="1"/>
            <a:r>
              <a:rPr lang="en-US" b="1">
                <a:solidFill>
                  <a:srgbClr val="000099"/>
                </a:solidFill>
                <a:latin typeface="Arial" charset="0"/>
              </a:rPr>
              <a:t>DISCLOSURE &amp; ACCREDITATION</a:t>
            </a:r>
            <a:br>
              <a:rPr lang="en-US" b="1">
                <a:solidFill>
                  <a:srgbClr val="000099"/>
                </a:solidFill>
                <a:latin typeface="Arial" charset="0"/>
              </a:rPr>
            </a:br>
            <a:endParaRPr lang="en-US" b="1">
              <a:solidFill>
                <a:srgbClr val="000099"/>
              </a:solidFill>
              <a:latin typeface="Arial" charset="0"/>
            </a:endParaRPr>
          </a:p>
        </p:txBody>
      </p:sp>
      <p:sp>
        <p:nvSpPr>
          <p:cNvPr id="6147" name="Rectangle 3"/>
          <p:cNvSpPr>
            <a:spLocks noGrp="1" noChangeArrowheads="1"/>
          </p:cNvSpPr>
          <p:nvPr>
            <p:ph idx="1"/>
          </p:nvPr>
        </p:nvSpPr>
        <p:spPr>
          <a:xfrm>
            <a:off x="457200" y="2244766"/>
            <a:ext cx="8229600" cy="3263944"/>
          </a:xfrm>
        </p:spPr>
        <p:txBody>
          <a:bodyPr>
            <a:noAutofit/>
          </a:bodyPr>
          <a:lstStyle/>
          <a:p>
            <a:pPr eaLnBrk="1" hangingPunct="1">
              <a:lnSpc>
                <a:spcPct val="90000"/>
              </a:lnSpc>
              <a:buFontTx/>
              <a:buNone/>
            </a:pPr>
            <a:r>
              <a:rPr lang="en-US" sz="2400" b="1" dirty="0">
                <a:solidFill>
                  <a:srgbClr val="000099"/>
                </a:solidFill>
                <a:latin typeface="Arial" charset="0"/>
              </a:rPr>
              <a:t>Acknowledgement is made on behalf of the Department that:</a:t>
            </a:r>
          </a:p>
          <a:p>
            <a:pPr eaLnBrk="1" hangingPunct="1">
              <a:lnSpc>
                <a:spcPct val="90000"/>
              </a:lnSpc>
              <a:buFontTx/>
              <a:buNone/>
            </a:pPr>
            <a:endParaRPr lang="en-US" sz="2400" b="1" dirty="0" smtClean="0">
              <a:solidFill>
                <a:srgbClr val="FF0066"/>
              </a:solidFill>
              <a:latin typeface="Arial" charset="0"/>
            </a:endParaRPr>
          </a:p>
          <a:p>
            <a:pPr eaLnBrk="1" hangingPunct="1">
              <a:lnSpc>
                <a:spcPct val="90000"/>
              </a:lnSpc>
              <a:buFontTx/>
              <a:buNone/>
            </a:pPr>
            <a:r>
              <a:rPr lang="en-US" sz="2400" b="1" dirty="0">
                <a:solidFill>
                  <a:srgbClr val="FF0066"/>
                </a:solidFill>
                <a:latin typeface="Arial" charset="0"/>
              </a:rPr>
              <a:t>	~ </a:t>
            </a:r>
            <a:r>
              <a:rPr lang="en-US" sz="2400" b="1" dirty="0">
                <a:solidFill>
                  <a:srgbClr val="000099"/>
                </a:solidFill>
                <a:latin typeface="Arial" charset="0"/>
              </a:rPr>
              <a:t>There is no commercial support for this Grand Rounds.</a:t>
            </a:r>
          </a:p>
          <a:p>
            <a:pPr eaLnBrk="1" hangingPunct="1">
              <a:lnSpc>
                <a:spcPct val="90000"/>
              </a:lnSpc>
              <a:buFontTx/>
              <a:buNone/>
            </a:pPr>
            <a:r>
              <a:rPr lang="en-US" sz="2400" b="1" dirty="0">
                <a:solidFill>
                  <a:srgbClr val="000099"/>
                </a:solidFill>
                <a:latin typeface="Arial" charset="0"/>
              </a:rPr>
              <a:t>			</a:t>
            </a:r>
            <a:r>
              <a:rPr lang="en-US" sz="2400" b="1" i="1" dirty="0">
                <a:solidFill>
                  <a:srgbClr val="000099"/>
                </a:solidFill>
                <a:latin typeface="Arial" charset="0"/>
              </a:rPr>
              <a:t>	</a:t>
            </a:r>
            <a:endParaRPr lang="en-US" sz="2400" b="1" dirty="0">
              <a:solidFill>
                <a:srgbClr val="000099"/>
              </a:solidFill>
              <a:latin typeface="Arial" charset="0"/>
            </a:endParaRPr>
          </a:p>
          <a:p>
            <a:pPr eaLnBrk="1" hangingPunct="1">
              <a:lnSpc>
                <a:spcPct val="90000"/>
              </a:lnSpc>
              <a:buFontTx/>
              <a:buNone/>
            </a:pPr>
            <a:r>
              <a:rPr lang="en-US" sz="2400" b="1" dirty="0">
                <a:solidFill>
                  <a:srgbClr val="000099"/>
                </a:solidFill>
                <a:latin typeface="Arial" charset="0"/>
              </a:rPr>
              <a:t>Confirmation is also made that today’s lecture and faculty disclosure have been peer reviewed and:</a:t>
            </a:r>
          </a:p>
          <a:p>
            <a:pPr lvl="1" eaLnBrk="1" hangingPunct="1">
              <a:lnSpc>
                <a:spcPct val="90000"/>
              </a:lnSpc>
              <a:buFontTx/>
              <a:buNone/>
            </a:pPr>
            <a:endParaRPr lang="en-US" sz="2400" b="1" dirty="0" smtClean="0">
              <a:solidFill>
                <a:srgbClr val="FF0066"/>
              </a:solidFill>
              <a:latin typeface="Arial" charset="0"/>
            </a:endParaRPr>
          </a:p>
          <a:p>
            <a:pPr lvl="1" eaLnBrk="1" hangingPunct="1">
              <a:lnSpc>
                <a:spcPct val="90000"/>
              </a:lnSpc>
              <a:buFontTx/>
              <a:buNone/>
            </a:pPr>
            <a:r>
              <a:rPr lang="en-US" sz="2400" b="1" dirty="0" smtClean="0">
                <a:solidFill>
                  <a:srgbClr val="FF0066"/>
                </a:solidFill>
                <a:latin typeface="Arial" charset="0"/>
              </a:rPr>
              <a:t>~</a:t>
            </a:r>
            <a:r>
              <a:rPr lang="en-US" sz="2400" b="1" dirty="0">
                <a:solidFill>
                  <a:srgbClr val="000099"/>
                </a:solidFill>
                <a:latin typeface="Arial" charset="0"/>
              </a:rPr>
              <a:t>There are no conflicts of interest.</a:t>
            </a:r>
          </a:p>
          <a:p>
            <a:pPr lvl="1" eaLnBrk="1" hangingPunct="1">
              <a:lnSpc>
                <a:spcPct val="90000"/>
              </a:lnSpc>
              <a:buFontTx/>
              <a:buNone/>
            </a:pPr>
            <a:r>
              <a:rPr lang="en-US" sz="2400" b="1" dirty="0">
                <a:solidFill>
                  <a:srgbClr val="000099"/>
                </a:solidFill>
                <a:latin typeface="Arial" charset="0"/>
              </a:rPr>
              <a:t>				</a:t>
            </a:r>
          </a:p>
        </p:txBody>
      </p:sp>
    </p:spTree>
    <p:extLst>
      <p:ext uri="{BB962C8B-B14F-4D97-AF65-F5344CB8AC3E}">
        <p14:creationId xmlns:p14="http://schemas.microsoft.com/office/powerpoint/2010/main" val="278475052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ell_Expansion_1.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8458200" cy="6324600"/>
          </a:xfrm>
          <a:prstGeom prst="rect">
            <a:avLst/>
          </a:prstGeom>
        </p:spPr>
      </p:pic>
    </p:spTree>
    <p:extLst>
      <p:ext uri="{BB962C8B-B14F-4D97-AF65-F5344CB8AC3E}">
        <p14:creationId xmlns:p14="http://schemas.microsoft.com/office/powerpoint/2010/main" val="336743744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6" name="TextBox 5"/>
          <p:cNvSpPr txBox="1"/>
          <p:nvPr/>
        </p:nvSpPr>
        <p:spPr>
          <a:xfrm>
            <a:off x="1917093" y="800819"/>
            <a:ext cx="4666261" cy="4893648"/>
          </a:xfrm>
          <a:prstGeom prst="rect">
            <a:avLst/>
          </a:prstGeom>
          <a:noFill/>
        </p:spPr>
        <p:txBody>
          <a:bodyPr wrap="none" rtlCol="0">
            <a:spAutoFit/>
          </a:bodyPr>
          <a:lstStyle/>
          <a:p>
            <a:r>
              <a:rPr lang="en-US" sz="3200" b="1" dirty="0" smtClean="0"/>
              <a:t>Interactive Prototype Tool</a:t>
            </a:r>
            <a:endParaRPr lang="en-US" sz="2800" b="1" dirty="0"/>
          </a:p>
          <a:p>
            <a:endParaRPr lang="en-US" sz="2800" b="1" dirty="0" smtClean="0"/>
          </a:p>
          <a:p>
            <a:r>
              <a:rPr lang="en-US" sz="2800" b="1" dirty="0" smtClean="0"/>
              <a:t>Geometric </a:t>
            </a:r>
            <a:r>
              <a:rPr lang="en-US" sz="2800" b="1" dirty="0" err="1" smtClean="0"/>
              <a:t>Combinatorics</a:t>
            </a:r>
            <a:r>
              <a:rPr lang="en-US" sz="2800" b="1" dirty="0" smtClean="0"/>
              <a:t>:</a:t>
            </a:r>
          </a:p>
          <a:p>
            <a:r>
              <a:rPr lang="en-US" sz="2800" b="1" dirty="0"/>
              <a:t>	</a:t>
            </a:r>
            <a:endParaRPr lang="en-US" sz="2800" b="1" dirty="0" smtClean="0"/>
          </a:p>
          <a:p>
            <a:r>
              <a:rPr lang="en-US" sz="2800" b="1" dirty="0"/>
              <a:t>	</a:t>
            </a:r>
            <a:r>
              <a:rPr lang="en-US" sz="2800" b="1" dirty="0" smtClean="0"/>
              <a:t>Disjoint</a:t>
            </a:r>
          </a:p>
          <a:p>
            <a:r>
              <a:rPr lang="en-US" sz="2800" b="1" dirty="0"/>
              <a:t>	</a:t>
            </a:r>
            <a:r>
              <a:rPr lang="en-US" sz="2800" b="1" dirty="0" smtClean="0"/>
              <a:t>Intersecting</a:t>
            </a:r>
          </a:p>
          <a:p>
            <a:endParaRPr lang="en-US" sz="2800" b="1" dirty="0" smtClean="0"/>
          </a:p>
          <a:p>
            <a:r>
              <a:rPr lang="en-US" sz="2800" b="1" dirty="0" smtClean="0"/>
              <a:t>Hints to cell inhibition?</a:t>
            </a:r>
          </a:p>
          <a:p>
            <a:endParaRPr lang="en-US" sz="2800" b="1" dirty="0" smtClean="0"/>
          </a:p>
          <a:p>
            <a:r>
              <a:rPr lang="en-US" sz="2800" b="1" dirty="0" smtClean="0"/>
              <a:t>Sequence </a:t>
            </a:r>
            <a:r>
              <a:rPr lang="en-US" sz="2800" b="1" dirty="0" err="1" smtClean="0"/>
              <a:t>vs</a:t>
            </a:r>
            <a:r>
              <a:rPr lang="en-US" sz="2800" b="1" dirty="0" smtClean="0"/>
              <a:t> final outcome?</a:t>
            </a:r>
            <a:endParaRPr lang="en-US" sz="2800" b="1" dirty="0"/>
          </a:p>
          <a:p>
            <a:endParaRPr lang="en-US" sz="2800" b="1" dirty="0"/>
          </a:p>
        </p:txBody>
      </p:sp>
    </p:spTree>
    <p:extLst>
      <p:ext uri="{BB962C8B-B14F-4D97-AF65-F5344CB8AC3E}">
        <p14:creationId xmlns:p14="http://schemas.microsoft.com/office/powerpoint/2010/main" val="86148808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6" name="TextBox 5"/>
          <p:cNvSpPr txBox="1"/>
          <p:nvPr/>
        </p:nvSpPr>
        <p:spPr>
          <a:xfrm>
            <a:off x="2492827" y="1342686"/>
            <a:ext cx="4339650" cy="3600986"/>
          </a:xfrm>
          <a:prstGeom prst="rect">
            <a:avLst/>
          </a:prstGeom>
          <a:noFill/>
        </p:spPr>
        <p:txBody>
          <a:bodyPr wrap="none" rtlCol="0">
            <a:spAutoFit/>
          </a:bodyPr>
          <a:lstStyle/>
          <a:p>
            <a:pPr algn="ctr"/>
            <a:r>
              <a:rPr lang="en-US" sz="3200" b="1" dirty="0" smtClean="0"/>
              <a:t>Transition to 3D:</a:t>
            </a:r>
            <a:endParaRPr lang="en-US" sz="3200" b="1" dirty="0"/>
          </a:p>
          <a:p>
            <a:pPr algn="ctr"/>
            <a:endParaRPr lang="en-US" sz="2800" b="1" dirty="0" smtClean="0"/>
          </a:p>
          <a:p>
            <a:pPr algn="ctr"/>
            <a:r>
              <a:rPr lang="en-US" sz="2800" b="1" dirty="0" smtClean="0"/>
              <a:t>Expansions/Contractions</a:t>
            </a:r>
            <a:r>
              <a:rPr lang="en-US" sz="2800" b="1" dirty="0"/>
              <a:t>	</a:t>
            </a:r>
            <a:endParaRPr lang="en-US" sz="2800" b="1" dirty="0" smtClean="0"/>
          </a:p>
          <a:p>
            <a:pPr algn="ctr"/>
            <a:r>
              <a:rPr lang="en-US" sz="2800" b="1" dirty="0"/>
              <a:t>	</a:t>
            </a:r>
            <a:endParaRPr lang="en-US" sz="2800" b="1" dirty="0" smtClean="0"/>
          </a:p>
          <a:p>
            <a:pPr algn="ctr"/>
            <a:r>
              <a:rPr lang="en-US" sz="2800" b="1" dirty="0" smtClean="0"/>
              <a:t>Self-intersections</a:t>
            </a:r>
          </a:p>
          <a:p>
            <a:pPr algn="ctr"/>
            <a:endParaRPr lang="en-US" sz="2800" b="1" dirty="0"/>
          </a:p>
          <a:p>
            <a:pPr algn="ctr"/>
            <a:r>
              <a:rPr lang="en-US" sz="2800" b="1" dirty="0" smtClean="0"/>
              <a:t>Slices &amp; Reconstruction</a:t>
            </a:r>
          </a:p>
          <a:p>
            <a:endParaRPr lang="en-US" sz="2800" b="1" dirty="0"/>
          </a:p>
        </p:txBody>
      </p:sp>
    </p:spTree>
    <p:extLst>
      <p:ext uri="{BB962C8B-B14F-4D97-AF65-F5344CB8AC3E}">
        <p14:creationId xmlns:p14="http://schemas.microsoft.com/office/powerpoint/2010/main" val="94234013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voronoi1 cop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5582" y="2458069"/>
            <a:ext cx="4086225" cy="2705100"/>
          </a:xfrm>
          <a:prstGeom prst="rect">
            <a:avLst/>
          </a:prstGeom>
        </p:spPr>
      </p:pic>
    </p:spTree>
    <p:extLst>
      <p:ext uri="{BB962C8B-B14F-4D97-AF65-F5344CB8AC3E}">
        <p14:creationId xmlns:p14="http://schemas.microsoft.com/office/powerpoint/2010/main" val="210110912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voronoi2 copy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3890" y="1287533"/>
            <a:ext cx="4276725" cy="4457700"/>
          </a:xfrm>
          <a:prstGeom prst="rect">
            <a:avLst/>
          </a:prstGeom>
        </p:spPr>
      </p:pic>
    </p:spTree>
    <p:extLst>
      <p:ext uri="{BB962C8B-B14F-4D97-AF65-F5344CB8AC3E}">
        <p14:creationId xmlns:p14="http://schemas.microsoft.com/office/powerpoint/2010/main" val="278618434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v2 cop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4800" y="728133"/>
            <a:ext cx="6248400" cy="5893140"/>
          </a:xfrm>
          <a:prstGeom prst="rect">
            <a:avLst/>
          </a:prstGeom>
        </p:spPr>
      </p:pic>
      <p:sp>
        <p:nvSpPr>
          <p:cNvPr id="2" name="TextBox 1"/>
          <p:cNvSpPr txBox="1"/>
          <p:nvPr/>
        </p:nvSpPr>
        <p:spPr>
          <a:xfrm>
            <a:off x="1910965" y="63212"/>
            <a:ext cx="5358959" cy="584776"/>
          </a:xfrm>
          <a:prstGeom prst="rect">
            <a:avLst/>
          </a:prstGeom>
          <a:noFill/>
        </p:spPr>
        <p:txBody>
          <a:bodyPr wrap="none" rtlCol="0">
            <a:spAutoFit/>
          </a:bodyPr>
          <a:lstStyle/>
          <a:p>
            <a:pPr algn="ctr"/>
            <a:r>
              <a:rPr lang="en-US" sz="3200" b="1" dirty="0" smtClean="0"/>
              <a:t>3D Locations of Nuclei Centers</a:t>
            </a:r>
            <a:endParaRPr lang="en-US" sz="3200" b="1" dirty="0"/>
          </a:p>
        </p:txBody>
      </p:sp>
    </p:spTree>
    <p:extLst>
      <p:ext uri="{BB962C8B-B14F-4D97-AF65-F5344CB8AC3E}">
        <p14:creationId xmlns:p14="http://schemas.microsoft.com/office/powerpoint/2010/main" val="369108066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3657502" y="976576"/>
            <a:ext cx="1439334" cy="4368800"/>
          </a:xfrm>
          <a:prstGeom prst="rect">
            <a:avLst/>
          </a:prstGeom>
          <a:solidFill>
            <a:schemeClr val="accent3">
              <a:lumMod val="60000"/>
              <a:lumOff val="40000"/>
              <a:alpha val="48000"/>
            </a:schemeClr>
          </a:solidFill>
          <a:ln w="41275">
            <a:solidFill>
              <a:schemeClr val="accent3">
                <a:lumMod val="60000"/>
                <a:lumOff val="40000"/>
                <a:alpha val="4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095375" y="6080125"/>
            <a:ext cx="3652450" cy="369332"/>
          </a:xfrm>
          <a:prstGeom prst="rect">
            <a:avLst/>
          </a:prstGeom>
          <a:noFill/>
        </p:spPr>
        <p:txBody>
          <a:bodyPr wrap="none" rtlCol="0">
            <a:spAutoFit/>
          </a:bodyPr>
          <a:lstStyle/>
          <a:p>
            <a:r>
              <a:rPr lang="en-US" dirty="0" smtClean="0"/>
              <a:t>Constant area in each slice sufficient.</a:t>
            </a:r>
            <a:endParaRPr lang="en-US" dirty="0"/>
          </a:p>
        </p:txBody>
      </p:sp>
      <p:sp>
        <p:nvSpPr>
          <p:cNvPr id="9" name="TextBox 8"/>
          <p:cNvSpPr txBox="1"/>
          <p:nvPr/>
        </p:nvSpPr>
        <p:spPr>
          <a:xfrm>
            <a:off x="6746875" y="5651500"/>
            <a:ext cx="1880743" cy="369332"/>
          </a:xfrm>
          <a:prstGeom prst="rect">
            <a:avLst/>
          </a:prstGeom>
          <a:noFill/>
        </p:spPr>
        <p:txBody>
          <a:bodyPr wrap="none" rtlCol="0">
            <a:spAutoFit/>
          </a:bodyPr>
          <a:lstStyle/>
          <a:p>
            <a:r>
              <a:rPr lang="en-US" dirty="0" err="1" smtClean="0"/>
              <a:t>Cyindrical</a:t>
            </a:r>
            <a:r>
              <a:rPr lang="en-US" dirty="0" smtClean="0"/>
              <a:t> Volume</a:t>
            </a:r>
            <a:endParaRPr lang="en-US" dirty="0"/>
          </a:p>
        </p:txBody>
      </p:sp>
    </p:spTree>
    <p:extLst>
      <p:ext uri="{BB962C8B-B14F-4D97-AF65-F5344CB8AC3E}">
        <p14:creationId xmlns:p14="http://schemas.microsoft.com/office/powerpoint/2010/main" val="2749866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an 3"/>
          <p:cNvSpPr/>
          <p:nvPr/>
        </p:nvSpPr>
        <p:spPr>
          <a:xfrm>
            <a:off x="3744383" y="1629833"/>
            <a:ext cx="1524000" cy="3333750"/>
          </a:xfrm>
          <a:prstGeom prst="can">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3345426" y="500390"/>
            <a:ext cx="2575620" cy="523220"/>
          </a:xfrm>
          <a:prstGeom prst="rect">
            <a:avLst/>
          </a:prstGeom>
          <a:noFill/>
        </p:spPr>
        <p:txBody>
          <a:bodyPr wrap="none" rtlCol="0">
            <a:spAutoFit/>
          </a:bodyPr>
          <a:lstStyle/>
          <a:p>
            <a:r>
              <a:rPr lang="en-US" sz="2800" b="1" dirty="0" smtClean="0"/>
              <a:t>Transition to 3D</a:t>
            </a:r>
            <a:endParaRPr lang="en-US" sz="2800" b="1" dirty="0"/>
          </a:p>
        </p:txBody>
      </p:sp>
    </p:spTree>
    <p:extLst>
      <p:ext uri="{BB962C8B-B14F-4D97-AF65-F5344CB8AC3E}">
        <p14:creationId xmlns:p14="http://schemas.microsoft.com/office/powerpoint/2010/main" val="525950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Box 7"/>
          <p:cNvSpPr txBox="1"/>
          <p:nvPr/>
        </p:nvSpPr>
        <p:spPr>
          <a:xfrm>
            <a:off x="1875975" y="2218669"/>
            <a:ext cx="5689979" cy="2246769"/>
          </a:xfrm>
          <a:prstGeom prst="rect">
            <a:avLst/>
          </a:prstGeom>
          <a:noFill/>
        </p:spPr>
        <p:txBody>
          <a:bodyPr wrap="none" rtlCol="0">
            <a:spAutoFit/>
          </a:bodyPr>
          <a:lstStyle/>
          <a:p>
            <a:pPr algn="ctr"/>
            <a:r>
              <a:rPr lang="en-US" sz="2800" b="1" dirty="0" smtClean="0"/>
              <a:t>Constant area in each slice sufficient,</a:t>
            </a:r>
          </a:p>
          <a:p>
            <a:pPr algn="ctr"/>
            <a:endParaRPr lang="en-US" sz="2800" b="1" dirty="0"/>
          </a:p>
          <a:p>
            <a:pPr algn="ctr"/>
            <a:r>
              <a:rPr lang="en-US" sz="2800" b="1" i="1" dirty="0" smtClean="0"/>
              <a:t>but </a:t>
            </a:r>
          </a:p>
          <a:p>
            <a:pPr algn="ctr"/>
            <a:endParaRPr lang="en-US" sz="2800" b="1" i="1" dirty="0"/>
          </a:p>
          <a:p>
            <a:pPr algn="ctr"/>
            <a:r>
              <a:rPr lang="en-US" sz="2800" b="1" i="1" dirty="0" smtClean="0"/>
              <a:t>NOT </a:t>
            </a:r>
            <a:r>
              <a:rPr lang="en-US" sz="2800" b="1" dirty="0" smtClean="0"/>
              <a:t>necessary.</a:t>
            </a:r>
            <a:endParaRPr lang="en-US" sz="2800" b="1" dirty="0"/>
          </a:p>
        </p:txBody>
      </p:sp>
      <p:sp>
        <p:nvSpPr>
          <p:cNvPr id="2" name="TextBox 1"/>
          <p:cNvSpPr txBox="1"/>
          <p:nvPr/>
        </p:nvSpPr>
        <p:spPr>
          <a:xfrm>
            <a:off x="3149600" y="914399"/>
            <a:ext cx="3280065" cy="584776"/>
          </a:xfrm>
          <a:prstGeom prst="rect">
            <a:avLst/>
          </a:prstGeom>
          <a:noFill/>
        </p:spPr>
        <p:txBody>
          <a:bodyPr wrap="none" rtlCol="0">
            <a:spAutoFit/>
          </a:bodyPr>
          <a:lstStyle/>
          <a:p>
            <a:pPr algn="ctr"/>
            <a:r>
              <a:rPr lang="en-US" sz="3200" b="1" dirty="0" smtClean="0"/>
              <a:t>Preserve Volume?</a:t>
            </a:r>
            <a:endParaRPr lang="en-US" sz="3200" b="1" dirty="0"/>
          </a:p>
        </p:txBody>
      </p:sp>
    </p:spTree>
    <p:extLst>
      <p:ext uri="{BB962C8B-B14F-4D97-AF65-F5344CB8AC3E}">
        <p14:creationId xmlns:p14="http://schemas.microsoft.com/office/powerpoint/2010/main" val="28653826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rapezoid 3"/>
          <p:cNvSpPr/>
          <p:nvPr/>
        </p:nvSpPr>
        <p:spPr>
          <a:xfrm>
            <a:off x="3438966" y="1704724"/>
            <a:ext cx="1862666" cy="812784"/>
          </a:xfrm>
          <a:prstGeom prst="trapezoid">
            <a:avLst/>
          </a:prstGeom>
          <a:solidFill>
            <a:schemeClr val="accent2"/>
          </a:solid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3657502" y="976576"/>
            <a:ext cx="1439334" cy="4368800"/>
          </a:xfrm>
          <a:prstGeom prst="rect">
            <a:avLst/>
          </a:prstGeom>
          <a:solidFill>
            <a:schemeClr val="accent3">
              <a:lumMod val="75000"/>
              <a:alpha val="48000"/>
            </a:schemeClr>
          </a:solidFill>
          <a:ln w="41275">
            <a:solidFill>
              <a:schemeClr val="accent3">
                <a:lumMod val="60000"/>
                <a:lumOff val="40000"/>
                <a:alpha val="4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rapezoid 5"/>
          <p:cNvSpPr/>
          <p:nvPr/>
        </p:nvSpPr>
        <p:spPr>
          <a:xfrm rot="10800000">
            <a:off x="3673089" y="3324761"/>
            <a:ext cx="1440926" cy="62046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rapezoid 6"/>
          <p:cNvSpPr/>
          <p:nvPr/>
        </p:nvSpPr>
        <p:spPr>
          <a:xfrm>
            <a:off x="3657502" y="3985145"/>
            <a:ext cx="1440926" cy="62046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64856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5" name="Rectangle 4"/>
          <p:cNvSpPr>
            <a:spLocks/>
          </p:cNvSpPr>
          <p:nvPr/>
        </p:nvSpPr>
        <p:spPr>
          <a:xfrm>
            <a:off x="974200" y="1374209"/>
            <a:ext cx="7045556" cy="440120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800" b="1" dirty="0"/>
              <a:t> </a:t>
            </a:r>
            <a:r>
              <a:rPr lang="en-US" sz="2800" b="1" dirty="0" smtClean="0"/>
              <a:t>Focus:</a:t>
            </a:r>
            <a:endParaRPr lang="en-US" sz="2800" dirty="0"/>
          </a:p>
          <a:p>
            <a:pPr lvl="1" algn="ctr">
              <a:lnSpc>
                <a:spcPct val="200000"/>
              </a:lnSpc>
            </a:pPr>
            <a:r>
              <a:rPr lang="en-US" sz="2800" b="1" dirty="0"/>
              <a:t>C</a:t>
            </a:r>
            <a:r>
              <a:rPr lang="en-US" sz="2800" b="1" dirty="0" smtClean="0"/>
              <a:t>omputational modeling and visualization of </a:t>
            </a:r>
            <a:r>
              <a:rPr lang="en-US" sz="2800" b="1" dirty="0"/>
              <a:t>stem cell differentiation </a:t>
            </a:r>
            <a:endParaRPr lang="en-US" sz="2800" b="1" dirty="0" smtClean="0"/>
          </a:p>
          <a:p>
            <a:pPr lvl="1" algn="ctr">
              <a:lnSpc>
                <a:spcPct val="200000"/>
              </a:lnSpc>
            </a:pPr>
            <a:r>
              <a:rPr lang="en-US" sz="2800" b="1" dirty="0" smtClean="0"/>
              <a:t>for</a:t>
            </a:r>
            <a:r>
              <a:rPr lang="en-US" sz="2800" b="1" dirty="0"/>
              <a:t> </a:t>
            </a:r>
            <a:r>
              <a:rPr lang="en-US" sz="2800" b="1" dirty="0" smtClean="0"/>
              <a:t>clinical </a:t>
            </a:r>
            <a:r>
              <a:rPr lang="en-US" sz="2800" dirty="0"/>
              <a:t>a</a:t>
            </a:r>
            <a:r>
              <a:rPr lang="en-US" sz="2800" b="1" dirty="0" smtClean="0"/>
              <a:t>pplications to hydrocephalus, both surgical and genetic.</a:t>
            </a:r>
            <a:endParaRPr lang="en-US" sz="2800" dirty="0"/>
          </a:p>
          <a:p>
            <a:r>
              <a:rPr lang="en-US" sz="2800" b="1" dirty="0"/>
              <a:t> </a:t>
            </a:r>
            <a:endParaRPr lang="en-US" sz="2800" dirty="0"/>
          </a:p>
        </p:txBody>
      </p:sp>
    </p:spTree>
    <p:extLst>
      <p:ext uri="{BB962C8B-B14F-4D97-AF65-F5344CB8AC3E}">
        <p14:creationId xmlns:p14="http://schemas.microsoft.com/office/powerpoint/2010/main" val="142394487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rapezoid 3"/>
          <p:cNvSpPr/>
          <p:nvPr/>
        </p:nvSpPr>
        <p:spPr>
          <a:xfrm>
            <a:off x="3455899" y="1704724"/>
            <a:ext cx="1862666" cy="812784"/>
          </a:xfrm>
          <a:prstGeom prst="trapezoid">
            <a:avLst/>
          </a:prstGeom>
          <a:solidFill>
            <a:schemeClr val="accent2"/>
          </a:solid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3657502" y="976576"/>
            <a:ext cx="1439334" cy="4368800"/>
          </a:xfrm>
          <a:prstGeom prst="rect">
            <a:avLst/>
          </a:prstGeom>
          <a:noFill/>
          <a:ln w="4127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rapezoid 5"/>
          <p:cNvSpPr/>
          <p:nvPr/>
        </p:nvSpPr>
        <p:spPr>
          <a:xfrm rot="10800000">
            <a:off x="3673089" y="3324761"/>
            <a:ext cx="1440926" cy="62046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rapezoid 6"/>
          <p:cNvSpPr/>
          <p:nvPr/>
        </p:nvSpPr>
        <p:spPr>
          <a:xfrm>
            <a:off x="3657502" y="3985145"/>
            <a:ext cx="1440926" cy="62046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37705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541867" y="846667"/>
            <a:ext cx="8026400" cy="4893648"/>
          </a:xfrm>
          <a:prstGeom prst="rect">
            <a:avLst/>
          </a:prstGeom>
        </p:spPr>
        <p:txBody>
          <a:bodyPr wrap="square">
            <a:spAutoFit/>
          </a:bodyPr>
          <a:lstStyle/>
          <a:p>
            <a:pPr algn="ctr"/>
            <a:r>
              <a:rPr lang="en-US" sz="3200" b="1" dirty="0" smtClean="0"/>
              <a:t>Distorting Shape while Preserving Volume (+)</a:t>
            </a:r>
          </a:p>
          <a:p>
            <a:pPr algn="ctr"/>
            <a:endParaRPr lang="en-US" sz="2800" b="1" dirty="0"/>
          </a:p>
          <a:p>
            <a:pPr algn="ctr"/>
            <a:r>
              <a:rPr lang="en-US" sz="2800" b="1" dirty="0" smtClean="0"/>
              <a:t>F</a:t>
            </a:r>
            <a:r>
              <a:rPr lang="en-US" sz="2800" b="1" dirty="0"/>
              <a:t>(</a:t>
            </a:r>
            <a:r>
              <a:rPr lang="en-US" sz="2800" b="1" dirty="0" err="1"/>
              <a:t>x,y,z</a:t>
            </a:r>
            <a:r>
              <a:rPr lang="en-US" sz="2800" b="1" dirty="0"/>
              <a:t>) </a:t>
            </a:r>
            <a:r>
              <a:rPr lang="en-US" sz="2800" b="1" dirty="0" smtClean="0"/>
              <a:t> to describe swept volume using splines.</a:t>
            </a:r>
          </a:p>
          <a:p>
            <a:pPr algn="ctr"/>
            <a:endParaRPr lang="en-US" sz="2800" b="1" dirty="0"/>
          </a:p>
          <a:p>
            <a:pPr algn="ctr"/>
            <a:r>
              <a:rPr lang="en-US" sz="2800" b="1" dirty="0" smtClean="0"/>
              <a:t>F</a:t>
            </a:r>
            <a:r>
              <a:rPr lang="en-US" sz="2800" b="1" dirty="0"/>
              <a:t>(</a:t>
            </a:r>
            <a:r>
              <a:rPr lang="en-US" sz="2800" b="1" dirty="0" err="1"/>
              <a:t>x,y,z</a:t>
            </a:r>
            <a:r>
              <a:rPr lang="en-US" sz="2800" b="1" dirty="0"/>
              <a:t>)  by standard numeric approximation methods.  </a:t>
            </a:r>
            <a:endParaRPr lang="en-US" sz="2800" b="1" dirty="0" smtClean="0"/>
          </a:p>
          <a:p>
            <a:pPr algn="ctr"/>
            <a:r>
              <a:rPr lang="en-US" sz="2800" b="1" dirty="0" smtClean="0"/>
              <a:t>The </a:t>
            </a:r>
            <a:r>
              <a:rPr lang="en-US" sz="2800" b="1" dirty="0"/>
              <a:t>unifying abstraction for volume V is </a:t>
            </a:r>
          </a:p>
          <a:p>
            <a:pPr algn="ctr"/>
            <a:r>
              <a:rPr lang="en-US" sz="2800" b="1" dirty="0"/>
              <a:t> </a:t>
            </a:r>
          </a:p>
          <a:p>
            <a:pPr algn="ctr"/>
            <a:r>
              <a:rPr lang="en-US" sz="2800" b="1" dirty="0"/>
              <a:t>V = </a:t>
            </a:r>
            <a:r>
              <a:rPr lang="en-US" sz="2800" b="1" dirty="0">
                <a:sym typeface="Symbol"/>
              </a:rPr>
              <a:t></a:t>
            </a:r>
            <a:r>
              <a:rPr lang="en-US" sz="2800" b="1" dirty="0"/>
              <a:t> c (t) x F(</a:t>
            </a:r>
            <a:r>
              <a:rPr lang="en-US" sz="2800" b="1" dirty="0" err="1"/>
              <a:t>x,y,z</a:t>
            </a:r>
            <a:r>
              <a:rPr lang="en-US" sz="2800" b="1" dirty="0"/>
              <a:t>) </a:t>
            </a:r>
            <a:r>
              <a:rPr lang="en-US" sz="2800" b="1" dirty="0" err="1"/>
              <a:t>dt</a:t>
            </a:r>
            <a:r>
              <a:rPr lang="en-US" sz="2800" b="1" dirty="0"/>
              <a:t>,   t </a:t>
            </a:r>
            <a:r>
              <a:rPr lang="en-US" sz="2800" b="1" dirty="0">
                <a:sym typeface="Symbol"/>
              </a:rPr>
              <a:t></a:t>
            </a:r>
            <a:r>
              <a:rPr lang="en-US" sz="2800" b="1" dirty="0"/>
              <a:t> [0,1],</a:t>
            </a:r>
          </a:p>
          <a:p>
            <a:pPr algn="ctr"/>
            <a:r>
              <a:rPr lang="en-US" sz="2800" b="1" dirty="0"/>
              <a:t> </a:t>
            </a:r>
          </a:p>
          <a:p>
            <a:pPr algn="ctr"/>
            <a:r>
              <a:rPr lang="en-US" sz="2800" b="1" dirty="0"/>
              <a:t>for c: [0,1] </a:t>
            </a:r>
            <a:r>
              <a:rPr lang="en-US" sz="2800" b="1" dirty="0" err="1">
                <a:latin typeface="Wingdings"/>
              </a:rPr>
              <a:t>è</a:t>
            </a:r>
            <a:r>
              <a:rPr lang="en-US" sz="2800" b="1" dirty="0"/>
              <a:t> R</a:t>
            </a:r>
            <a:r>
              <a:rPr lang="en-US" sz="2800" b="1" baseline="30000" dirty="0"/>
              <a:t>3 </a:t>
            </a:r>
            <a:r>
              <a:rPr lang="en-US" sz="2800" b="1" dirty="0"/>
              <a:t>, mapping into 3D</a:t>
            </a:r>
          </a:p>
        </p:txBody>
      </p:sp>
    </p:spTree>
    <p:extLst>
      <p:ext uri="{BB962C8B-B14F-4D97-AF65-F5344CB8AC3E}">
        <p14:creationId xmlns:p14="http://schemas.microsoft.com/office/powerpoint/2010/main" val="13160105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p:cNvSpPr txBox="1"/>
          <p:nvPr/>
        </p:nvSpPr>
        <p:spPr>
          <a:xfrm>
            <a:off x="2286000" y="913657"/>
            <a:ext cx="1664225" cy="369332"/>
          </a:xfrm>
          <a:prstGeom prst="rect">
            <a:avLst/>
          </a:prstGeom>
          <a:noFill/>
        </p:spPr>
        <p:txBody>
          <a:bodyPr wrap="none" rtlCol="0">
            <a:spAutoFit/>
          </a:bodyPr>
          <a:lstStyle/>
          <a:p>
            <a:r>
              <a:rPr lang="en-US" dirty="0" smtClean="0"/>
              <a:t>Digital topology</a:t>
            </a:r>
            <a:endParaRPr lang="en-US" dirty="0"/>
          </a:p>
        </p:txBody>
      </p:sp>
      <p:sp>
        <p:nvSpPr>
          <p:cNvPr id="6" name="TextBox 5"/>
          <p:cNvSpPr txBox="1"/>
          <p:nvPr/>
        </p:nvSpPr>
        <p:spPr>
          <a:xfrm>
            <a:off x="1002693" y="3052952"/>
            <a:ext cx="5676629" cy="369332"/>
          </a:xfrm>
          <a:prstGeom prst="rect">
            <a:avLst/>
          </a:prstGeom>
          <a:noFill/>
        </p:spPr>
        <p:txBody>
          <a:bodyPr wrap="none" rtlCol="0">
            <a:spAutoFit/>
          </a:bodyPr>
          <a:lstStyle/>
          <a:p>
            <a:r>
              <a:rPr lang="en-US" dirty="0" smtClean="0"/>
              <a:t>Show a 4 </a:t>
            </a:r>
            <a:r>
              <a:rPr lang="en-US" dirty="0" err="1" smtClean="0"/>
              <a:t>nbhd</a:t>
            </a:r>
            <a:r>
              <a:rPr lang="en-US" dirty="0" smtClean="0"/>
              <a:t> that is non-</a:t>
            </a:r>
            <a:r>
              <a:rPr lang="en-US" dirty="0" err="1" smtClean="0"/>
              <a:t>Hausdoof</a:t>
            </a:r>
            <a:r>
              <a:rPr lang="en-US" dirty="0" smtClean="0"/>
              <a:t>, and a 8-nbhc, extend</a:t>
            </a:r>
            <a:endParaRPr lang="en-US" dirty="0"/>
          </a:p>
        </p:txBody>
      </p:sp>
    </p:spTree>
    <p:extLst>
      <p:ext uri="{BB962C8B-B14F-4D97-AF65-F5344CB8AC3E}">
        <p14:creationId xmlns:p14="http://schemas.microsoft.com/office/powerpoint/2010/main" val="2921233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2286000" y="2967335"/>
            <a:ext cx="4572000" cy="923330"/>
          </a:xfrm>
          <a:prstGeom prst="rect">
            <a:avLst/>
          </a:prstGeom>
        </p:spPr>
        <p:txBody>
          <a:bodyPr>
            <a:spAutoFit/>
          </a:bodyPr>
          <a:lstStyle/>
          <a:p>
            <a:r>
              <a:rPr lang="en-US" b="1" dirty="0"/>
              <a:t>If</a:t>
            </a:r>
            <a:r>
              <a:rPr lang="en-US" dirty="0"/>
              <a:t> </a:t>
            </a:r>
            <a:r>
              <a:rPr lang="en-US" b="1" dirty="0"/>
              <a:t>D</a:t>
            </a:r>
            <a:r>
              <a:rPr lang="en-US" b="1" baseline="-25000" dirty="0"/>
              <a:t>T </a:t>
            </a:r>
            <a:r>
              <a:rPr lang="en-US" b="1" dirty="0"/>
              <a:t>((I, J), (I*, J*)) &lt; 3, for distinct (I, J) &amp; (I*, J*), then the geometric </a:t>
            </a:r>
            <a:r>
              <a:rPr lang="en-US" b="1" dirty="0" err="1"/>
              <a:t>combinatorics</a:t>
            </a:r>
            <a:r>
              <a:rPr lang="en-US" b="1" dirty="0"/>
              <a:t> are subtle.</a:t>
            </a:r>
            <a:endParaRPr lang="en-US" dirty="0"/>
          </a:p>
        </p:txBody>
      </p:sp>
      <p:sp>
        <p:nvSpPr>
          <p:cNvPr id="5" name="TextBox 4"/>
          <p:cNvSpPr txBox="1"/>
          <p:nvPr/>
        </p:nvSpPr>
        <p:spPr>
          <a:xfrm>
            <a:off x="2286000" y="913657"/>
            <a:ext cx="1664225" cy="369332"/>
          </a:xfrm>
          <a:prstGeom prst="rect">
            <a:avLst/>
          </a:prstGeom>
          <a:noFill/>
        </p:spPr>
        <p:txBody>
          <a:bodyPr wrap="none" rtlCol="0">
            <a:spAutoFit/>
          </a:bodyPr>
          <a:lstStyle/>
          <a:p>
            <a:r>
              <a:rPr lang="en-US" dirty="0" smtClean="0"/>
              <a:t>Digital topology</a:t>
            </a:r>
            <a:endParaRPr lang="en-US" dirty="0"/>
          </a:p>
        </p:txBody>
      </p:sp>
    </p:spTree>
    <p:extLst>
      <p:ext uri="{BB962C8B-B14F-4D97-AF65-F5344CB8AC3E}">
        <p14:creationId xmlns:p14="http://schemas.microsoft.com/office/powerpoint/2010/main" val="5860616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voronoi2 copy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5357" y="779533"/>
            <a:ext cx="4276725" cy="4457700"/>
          </a:xfrm>
          <a:prstGeom prst="rect">
            <a:avLst/>
          </a:prstGeom>
        </p:spPr>
      </p:pic>
    </p:spTree>
    <p:extLst>
      <p:ext uri="{BB962C8B-B14F-4D97-AF65-F5344CB8AC3E}">
        <p14:creationId xmlns:p14="http://schemas.microsoft.com/office/powerpoint/2010/main" val="12886965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voronoi1 cop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5582" y="2458069"/>
            <a:ext cx="4086225" cy="2705100"/>
          </a:xfrm>
          <a:prstGeom prst="rect">
            <a:avLst/>
          </a:prstGeom>
        </p:spPr>
      </p:pic>
    </p:spTree>
    <p:extLst>
      <p:ext uri="{BB962C8B-B14F-4D97-AF65-F5344CB8AC3E}">
        <p14:creationId xmlns:p14="http://schemas.microsoft.com/office/powerpoint/2010/main" val="34235970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uman%20Mapping%20Option2%20Final.jpg"/>
          <p:cNvPicPr/>
          <p:nvPr/>
        </p:nvPicPr>
        <p:blipFill>
          <a:blip r:embed="rId2">
            <a:extLst>
              <a:ext uri="{28A0092B-C50C-407E-A947-70E740481C1C}">
                <a14:useLocalDpi xmlns:a14="http://schemas.microsoft.com/office/drawing/2010/main" val="0"/>
              </a:ext>
            </a:extLst>
          </a:blip>
          <a:srcRect/>
          <a:stretch>
            <a:fillRect/>
          </a:stretch>
        </p:blipFill>
        <p:spPr bwMode="auto">
          <a:xfrm>
            <a:off x="1383913" y="293042"/>
            <a:ext cx="6365997" cy="5014277"/>
          </a:xfrm>
          <a:prstGeom prst="rect">
            <a:avLst/>
          </a:prstGeom>
          <a:noFill/>
          <a:ln>
            <a:noFill/>
          </a:ln>
        </p:spPr>
      </p:pic>
      <p:sp>
        <p:nvSpPr>
          <p:cNvPr id="6" name="Text Box 18"/>
          <p:cNvSpPr txBox="1"/>
          <p:nvPr/>
        </p:nvSpPr>
        <p:spPr>
          <a:xfrm>
            <a:off x="2776107" y="5551098"/>
            <a:ext cx="3201035" cy="80264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000" b="1">
                <a:effectLst/>
                <a:latin typeface="Arial"/>
                <a:ea typeface="Calibri"/>
                <a:cs typeface="Times New Roman"/>
              </a:rPr>
              <a:t>Fig. 2.</a:t>
            </a:r>
            <a:r>
              <a:rPr lang="en-US" sz="1000">
                <a:effectLst/>
                <a:latin typeface="Arial"/>
                <a:ea typeface="Calibri"/>
                <a:cs typeface="Times New Roman"/>
              </a:rPr>
              <a:t> Representative sections along the ventricle wall in mouse (A) and human (B) developmental sequences show cellular organization based on immunohistochemistry. </a:t>
            </a:r>
            <a:endParaRPr lang="en-US" sz="1200">
              <a:effectLst/>
              <a:ea typeface="Calibri"/>
              <a:cs typeface="Times New Roman"/>
            </a:endParaRPr>
          </a:p>
        </p:txBody>
      </p:sp>
    </p:spTree>
    <p:extLst>
      <p:ext uri="{BB962C8B-B14F-4D97-AF65-F5344CB8AC3E}">
        <p14:creationId xmlns:p14="http://schemas.microsoft.com/office/powerpoint/2010/main" val="2989477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1139693" y="846567"/>
            <a:ext cx="6691625" cy="4802635"/>
          </a:xfrm>
          <a:prstGeom prst="rect">
            <a:avLst/>
          </a:prstGeom>
        </p:spPr>
      </p:pic>
      <p:sp>
        <p:nvSpPr>
          <p:cNvPr id="5" name="TextBox 4"/>
          <p:cNvSpPr txBox="1"/>
          <p:nvPr/>
        </p:nvSpPr>
        <p:spPr>
          <a:xfrm>
            <a:off x="517592" y="5968272"/>
            <a:ext cx="8138917" cy="646331"/>
          </a:xfrm>
          <a:prstGeom prst="rect">
            <a:avLst/>
          </a:prstGeom>
          <a:noFill/>
        </p:spPr>
        <p:txBody>
          <a:bodyPr wrap="none" rtlCol="0">
            <a:spAutoFit/>
          </a:bodyPr>
          <a:lstStyle/>
          <a:p>
            <a:r>
              <a:rPr lang="en-US" dirty="0" smtClean="0"/>
              <a:t>Sequential </a:t>
            </a:r>
            <a:r>
              <a:rPr lang="en-US" dirty="0"/>
              <a:t>coronal MR images depicting the ventricular system in yellow from rat.</a:t>
            </a:r>
          </a:p>
          <a:p>
            <a:endParaRPr lang="en-US" dirty="0"/>
          </a:p>
        </p:txBody>
      </p:sp>
    </p:spTree>
    <p:extLst>
      <p:ext uri="{BB962C8B-B14F-4D97-AF65-F5344CB8AC3E}">
        <p14:creationId xmlns:p14="http://schemas.microsoft.com/office/powerpoint/2010/main" val="41161182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Box 7"/>
          <p:cNvSpPr txBox="1"/>
          <p:nvPr/>
        </p:nvSpPr>
        <p:spPr>
          <a:xfrm>
            <a:off x="1354667" y="4078622"/>
            <a:ext cx="6434666" cy="191462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3200" dirty="0" smtClean="0">
                <a:effectLst/>
                <a:latin typeface="Arial"/>
                <a:ea typeface="Calibri"/>
                <a:cs typeface="Times New Roman"/>
              </a:rPr>
              <a:t>Longitudinal </a:t>
            </a:r>
            <a:r>
              <a:rPr lang="en-US" sz="3200" dirty="0">
                <a:effectLst/>
                <a:latin typeface="Arial"/>
                <a:ea typeface="Calibri"/>
                <a:cs typeface="Times New Roman"/>
              </a:rPr>
              <a:t>MR-based 3D reconstructions of human lateral ventricles showing areas of ventricle expansion and cellular changes at ventricle surface (red).  </a:t>
            </a:r>
            <a:endParaRPr lang="en-US" sz="3200" dirty="0">
              <a:effectLst/>
              <a:ea typeface="Calibri"/>
              <a:cs typeface="Times New Roman"/>
            </a:endParaRPr>
          </a:p>
        </p:txBody>
      </p:sp>
      <p:pic>
        <p:nvPicPr>
          <p:cNvPr id="5" name="Picture 4" descr="../Screen%20Shot%202017-02-01%20at%2012.42.13%20PM.png"/>
          <p:cNvPicPr/>
          <p:nvPr/>
        </p:nvPicPr>
        <p:blipFill>
          <a:blip r:embed="rId2">
            <a:extLst>
              <a:ext uri="{28A0092B-C50C-407E-A947-70E740481C1C}">
                <a14:useLocalDpi xmlns:a14="http://schemas.microsoft.com/office/drawing/2010/main" val="0"/>
              </a:ext>
            </a:extLst>
          </a:blip>
          <a:srcRect/>
          <a:stretch>
            <a:fillRect/>
          </a:stretch>
        </p:blipFill>
        <p:spPr bwMode="auto">
          <a:xfrm>
            <a:off x="1600152" y="400470"/>
            <a:ext cx="5958966" cy="3386265"/>
          </a:xfrm>
          <a:prstGeom prst="rect">
            <a:avLst/>
          </a:prstGeom>
          <a:noFill/>
          <a:ln>
            <a:noFill/>
          </a:ln>
        </p:spPr>
      </p:pic>
    </p:spTree>
    <p:extLst>
      <p:ext uri="{BB962C8B-B14F-4D97-AF65-F5344CB8AC3E}">
        <p14:creationId xmlns:p14="http://schemas.microsoft.com/office/powerpoint/2010/main" val="426146861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6" name="TextBox 5"/>
          <p:cNvSpPr txBox="1"/>
          <p:nvPr/>
        </p:nvSpPr>
        <p:spPr>
          <a:xfrm>
            <a:off x="2401299" y="1625323"/>
            <a:ext cx="4187590" cy="2308324"/>
          </a:xfrm>
          <a:prstGeom prst="rect">
            <a:avLst/>
          </a:prstGeom>
          <a:noFill/>
        </p:spPr>
        <p:txBody>
          <a:bodyPr wrap="none" rtlCol="0">
            <a:spAutoFit/>
          </a:bodyPr>
          <a:lstStyle/>
          <a:p>
            <a:pPr algn="ctr"/>
            <a:r>
              <a:rPr lang="en-US" sz="3200" b="1" dirty="0" smtClean="0"/>
              <a:t>Deformations:</a:t>
            </a:r>
          </a:p>
          <a:p>
            <a:pPr algn="ctr"/>
            <a:endParaRPr lang="en-US" sz="2800" b="1" dirty="0"/>
          </a:p>
          <a:p>
            <a:pPr algn="ctr"/>
            <a:r>
              <a:rPr lang="en-US" sz="2800" b="1" dirty="0" smtClean="0"/>
              <a:t>Cells &amp; Inversion of Sphere</a:t>
            </a:r>
          </a:p>
          <a:p>
            <a:pPr algn="ctr"/>
            <a:endParaRPr lang="en-US" sz="2800" b="1" dirty="0"/>
          </a:p>
          <a:p>
            <a:pPr algn="ctr"/>
            <a:r>
              <a:rPr lang="en-US" sz="2800" b="1" dirty="0" smtClean="0"/>
              <a:t>Kevin’s deformations</a:t>
            </a:r>
            <a:endParaRPr lang="en-US" sz="2800" b="1" dirty="0"/>
          </a:p>
        </p:txBody>
      </p:sp>
      <p:sp>
        <p:nvSpPr>
          <p:cNvPr id="3" name="Rectangle 2"/>
          <p:cNvSpPr/>
          <p:nvPr/>
        </p:nvSpPr>
        <p:spPr>
          <a:xfrm>
            <a:off x="407185" y="4880130"/>
            <a:ext cx="8551978" cy="369332"/>
          </a:xfrm>
          <a:prstGeom prst="rect">
            <a:avLst/>
          </a:prstGeom>
        </p:spPr>
        <p:txBody>
          <a:bodyPr wrap="square">
            <a:spAutoFit/>
          </a:bodyPr>
          <a:lstStyle/>
          <a:p>
            <a:r>
              <a:rPr lang="en-US" dirty="0"/>
              <a:t>https://</a:t>
            </a:r>
            <a:r>
              <a:rPr lang="en-US" dirty="0" err="1"/>
              <a:t>www.nytimes.com</a:t>
            </a:r>
            <a:r>
              <a:rPr lang="en-US" dirty="0"/>
              <a:t>/video/science/100000003661279/inside-out-</a:t>
            </a:r>
            <a:r>
              <a:rPr lang="en-US" dirty="0" err="1"/>
              <a:t>embryo.html</a:t>
            </a:r>
            <a:endParaRPr lang="en-US" dirty="0"/>
          </a:p>
        </p:txBody>
      </p:sp>
    </p:spTree>
    <p:extLst>
      <p:ext uri="{BB962C8B-B14F-4D97-AF65-F5344CB8AC3E}">
        <p14:creationId xmlns:p14="http://schemas.microsoft.com/office/powerpoint/2010/main" val="62734204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01377" name="Picture 2" descr="cpm1"/>
          <p:cNvPicPr>
            <a:picLocks noChangeAspect="1" noChangeArrowheads="1" noCrop="1"/>
          </p:cNvPicPr>
          <p:nvPr/>
        </p:nvPicPr>
        <p:blipFill>
          <a:blip r:embed="rId2"/>
          <a:srcRect/>
          <a:stretch>
            <a:fillRect/>
          </a:stretch>
        </p:blipFill>
        <p:spPr bwMode="auto">
          <a:xfrm>
            <a:off x="1600200" y="457200"/>
            <a:ext cx="5943600" cy="5943600"/>
          </a:xfrm>
          <a:prstGeom prst="rect">
            <a:avLst/>
          </a:prstGeom>
          <a:noFill/>
          <a:ln w="9525">
            <a:noFill/>
            <a:miter lim="800000"/>
            <a:headEnd/>
            <a:tailEnd/>
          </a:ln>
        </p:spPr>
      </p:pic>
      <p:sp>
        <p:nvSpPr>
          <p:cNvPr id="101378" name="Text Box 3"/>
          <p:cNvSpPr txBox="1">
            <a:spLocks noChangeArrowheads="1"/>
          </p:cNvSpPr>
          <p:nvPr/>
        </p:nvSpPr>
        <p:spPr bwMode="auto">
          <a:xfrm>
            <a:off x="3946525" y="6284913"/>
            <a:ext cx="5013325" cy="641350"/>
          </a:xfrm>
          <a:prstGeom prst="rect">
            <a:avLst/>
          </a:prstGeom>
          <a:noFill/>
          <a:ln w="9525">
            <a:noFill/>
            <a:miter lim="800000"/>
            <a:headEnd/>
            <a:tailEnd/>
          </a:ln>
        </p:spPr>
        <p:txBody>
          <a:bodyPr wrap="none">
            <a:spAutoFit/>
          </a:bodyPr>
          <a:lstStyle/>
          <a:p>
            <a:pPr eaLnBrk="0" hangingPunct="0">
              <a:spcBef>
                <a:spcPct val="50000"/>
              </a:spcBef>
              <a:buClr>
                <a:srgbClr val="336699"/>
              </a:buClr>
              <a:buFont typeface="Wingdings" pitchFamily="2" charset="2"/>
              <a:buChar char="§"/>
            </a:pPr>
            <a:r>
              <a:rPr lang="en-US">
                <a:hlinkClick r:id="rId3"/>
              </a:rPr>
              <a:t>www.bangor.ac.uk/cpm/sculmath/movimm.htm</a:t>
            </a:r>
            <a:endParaRPr lang="en-US" b="1" i="1"/>
          </a:p>
          <a:p>
            <a:endParaRPr lang="en-US"/>
          </a:p>
        </p:txBody>
      </p:sp>
    </p:spTree>
    <p:extLst>
      <p:ext uri="{BB962C8B-B14F-4D97-AF65-F5344CB8AC3E}">
        <p14:creationId xmlns:p14="http://schemas.microsoft.com/office/powerpoint/2010/main" val="30930067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6" name="TextBox 5"/>
          <p:cNvSpPr txBox="1"/>
          <p:nvPr/>
        </p:nvSpPr>
        <p:spPr>
          <a:xfrm>
            <a:off x="2506585" y="1625323"/>
            <a:ext cx="3977020" cy="3108544"/>
          </a:xfrm>
          <a:prstGeom prst="rect">
            <a:avLst/>
          </a:prstGeom>
          <a:noFill/>
        </p:spPr>
        <p:txBody>
          <a:bodyPr wrap="none" rtlCol="0">
            <a:spAutoFit/>
          </a:bodyPr>
          <a:lstStyle/>
          <a:p>
            <a:pPr algn="ctr"/>
            <a:r>
              <a:rPr lang="en-US" sz="2800" b="1" dirty="0"/>
              <a:t>Raisin: </a:t>
            </a:r>
            <a:r>
              <a:rPr lang="en-US" sz="2800" b="1" dirty="0" smtClean="0"/>
              <a:t>shrivels </a:t>
            </a:r>
            <a:r>
              <a:rPr lang="en-US" sz="2800" b="1" dirty="0"/>
              <a:t>up</a:t>
            </a:r>
          </a:p>
          <a:p>
            <a:pPr algn="ctr"/>
            <a:endParaRPr lang="en-US" sz="2800" b="1" dirty="0"/>
          </a:p>
          <a:p>
            <a:pPr algn="ctr"/>
            <a:r>
              <a:rPr lang="en-US" sz="2800" b="1" dirty="0" smtClean="0"/>
              <a:t>Kevin’s deformations</a:t>
            </a:r>
            <a:endParaRPr lang="en-US" sz="2800" b="1" dirty="0"/>
          </a:p>
          <a:p>
            <a:pPr algn="ctr"/>
            <a:endParaRPr lang="en-US" sz="2800" b="1" dirty="0" smtClean="0"/>
          </a:p>
          <a:p>
            <a:pPr algn="ctr"/>
            <a:r>
              <a:rPr lang="en-US" sz="2800" b="1" dirty="0" smtClean="0"/>
              <a:t>Out1f: expand &amp; contract</a:t>
            </a:r>
          </a:p>
          <a:p>
            <a:pPr algn="ctr"/>
            <a:endParaRPr lang="en-US" sz="2800" b="1" dirty="0"/>
          </a:p>
          <a:p>
            <a:pPr algn="ctr"/>
            <a:r>
              <a:rPr lang="en-US" sz="2800" b="1" dirty="0" smtClean="0"/>
              <a:t>Stanford Bunny</a:t>
            </a:r>
            <a:endParaRPr lang="en-US" sz="2800" b="1" dirty="0"/>
          </a:p>
        </p:txBody>
      </p:sp>
    </p:spTree>
    <p:extLst>
      <p:ext uri="{BB962C8B-B14F-4D97-AF65-F5344CB8AC3E}">
        <p14:creationId xmlns:p14="http://schemas.microsoft.com/office/powerpoint/2010/main" val="338156089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 name="Picture 1" descr="Figure 2 - CNS - Xenopus copy.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7700" y="0"/>
            <a:ext cx="5299364" cy="6858000"/>
          </a:xfrm>
          <a:prstGeom prst="rect">
            <a:avLst/>
          </a:prstGeom>
        </p:spPr>
      </p:pic>
    </p:spTree>
    <p:extLst>
      <p:ext uri="{BB962C8B-B14F-4D97-AF65-F5344CB8AC3E}">
        <p14:creationId xmlns:p14="http://schemas.microsoft.com/office/powerpoint/2010/main" val="134039901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 name="Picture 1" descr="Figure 2 - CNS - Xenopus copy.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830" y="-5531234"/>
            <a:ext cx="8548271" cy="11062467"/>
          </a:xfrm>
          <a:prstGeom prst="rect">
            <a:avLst/>
          </a:prstGeom>
        </p:spPr>
      </p:pic>
      <p:sp>
        <p:nvSpPr>
          <p:cNvPr id="3" name="Rectangle 2"/>
          <p:cNvSpPr/>
          <p:nvPr/>
        </p:nvSpPr>
        <p:spPr>
          <a:xfrm>
            <a:off x="0" y="-943860"/>
            <a:ext cx="9144000" cy="2316747"/>
          </a:xfrm>
          <a:prstGeom prst="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971696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6" name="TextBox 5"/>
          <p:cNvSpPr txBox="1"/>
          <p:nvPr/>
        </p:nvSpPr>
        <p:spPr>
          <a:xfrm>
            <a:off x="1184300" y="988472"/>
            <a:ext cx="7346095" cy="4585871"/>
          </a:xfrm>
          <a:prstGeom prst="rect">
            <a:avLst/>
          </a:prstGeom>
          <a:noFill/>
        </p:spPr>
        <p:txBody>
          <a:bodyPr wrap="square" rtlCol="0">
            <a:spAutoFit/>
          </a:bodyPr>
          <a:lstStyle/>
          <a:p>
            <a:pPr algn="ctr"/>
            <a:r>
              <a:rPr lang="en-US" sz="3200" b="1" dirty="0" smtClean="0"/>
              <a:t>Slices to 3D</a:t>
            </a:r>
          </a:p>
          <a:p>
            <a:pPr algn="ctr"/>
            <a:endParaRPr lang="en-US" sz="3200" b="1" dirty="0"/>
          </a:p>
          <a:p>
            <a:r>
              <a:rPr lang="en-US" sz="2800" b="1" dirty="0" smtClean="0"/>
              <a:t>Primary role for NIH Image</a:t>
            </a:r>
          </a:p>
          <a:p>
            <a:endParaRPr lang="en-US" sz="2800" b="1" dirty="0"/>
          </a:p>
          <a:p>
            <a:r>
              <a:rPr lang="en-US" sz="2800" b="1" dirty="0" smtClean="0"/>
              <a:t>Possible Analyses with </a:t>
            </a:r>
          </a:p>
          <a:p>
            <a:endParaRPr lang="en-US" sz="2800" b="1" dirty="0"/>
          </a:p>
          <a:p>
            <a:r>
              <a:rPr lang="en-US" sz="2800" b="1" dirty="0" smtClean="0"/>
              <a:t>	MFB </a:t>
            </a:r>
            <a:r>
              <a:rPr lang="en-US" sz="2800" b="1" dirty="0" err="1"/>
              <a:t>StereoInvestigator</a:t>
            </a:r>
            <a:r>
              <a:rPr lang="en-US" sz="2800" b="1" dirty="0"/>
              <a:t> and </a:t>
            </a:r>
            <a:r>
              <a:rPr lang="en-US" sz="2800" b="1" dirty="0" err="1"/>
              <a:t>NeuroLucida</a:t>
            </a:r>
            <a:endParaRPr lang="en-US" sz="2800" b="1" dirty="0" smtClean="0"/>
          </a:p>
          <a:p>
            <a:endParaRPr lang="en-US" sz="2800" b="1" dirty="0" smtClean="0"/>
          </a:p>
          <a:p>
            <a:r>
              <a:rPr lang="en-US" sz="2800" b="1" dirty="0" smtClean="0"/>
              <a:t>Reduce to tractable geometric representation.</a:t>
            </a:r>
            <a:endParaRPr lang="en-US" sz="2800" b="1" dirty="0"/>
          </a:p>
          <a:p>
            <a:endParaRPr lang="en-US" sz="3200" b="1" dirty="0"/>
          </a:p>
        </p:txBody>
      </p:sp>
    </p:spTree>
    <p:extLst>
      <p:ext uri="{BB962C8B-B14F-4D97-AF65-F5344CB8AC3E}">
        <p14:creationId xmlns:p14="http://schemas.microsoft.com/office/powerpoint/2010/main" val="138258985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KP0 cop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8266" y="1540933"/>
            <a:ext cx="5495468" cy="3671751"/>
          </a:xfrm>
          <a:prstGeom prst="rect">
            <a:avLst/>
          </a:prstGeom>
        </p:spPr>
      </p:pic>
      <p:sp>
        <p:nvSpPr>
          <p:cNvPr id="2" name="TextBox 1"/>
          <p:cNvSpPr txBox="1"/>
          <p:nvPr/>
        </p:nvSpPr>
        <p:spPr>
          <a:xfrm>
            <a:off x="3136855" y="558800"/>
            <a:ext cx="2751074" cy="584776"/>
          </a:xfrm>
          <a:prstGeom prst="rect">
            <a:avLst/>
          </a:prstGeom>
          <a:noFill/>
        </p:spPr>
        <p:txBody>
          <a:bodyPr wrap="none" rtlCol="0">
            <a:spAutoFit/>
          </a:bodyPr>
          <a:lstStyle/>
          <a:p>
            <a:pPr algn="ctr"/>
            <a:r>
              <a:rPr lang="en-US" sz="3200" b="1" dirty="0" smtClean="0"/>
              <a:t>Morph Shapes</a:t>
            </a:r>
          </a:p>
        </p:txBody>
      </p:sp>
      <p:sp>
        <p:nvSpPr>
          <p:cNvPr id="5" name="TextBox 4"/>
          <p:cNvSpPr txBox="1"/>
          <p:nvPr/>
        </p:nvSpPr>
        <p:spPr>
          <a:xfrm>
            <a:off x="2409525" y="5588000"/>
            <a:ext cx="4510545" cy="954107"/>
          </a:xfrm>
          <a:prstGeom prst="rect">
            <a:avLst/>
          </a:prstGeom>
          <a:noFill/>
        </p:spPr>
        <p:txBody>
          <a:bodyPr wrap="none" rtlCol="0">
            <a:spAutoFit/>
          </a:bodyPr>
          <a:lstStyle/>
          <a:p>
            <a:pPr algn="ctr"/>
            <a:r>
              <a:rPr lang="en-US" sz="2800" b="1" dirty="0" smtClean="0"/>
              <a:t>Preserve Volume</a:t>
            </a:r>
          </a:p>
          <a:p>
            <a:pPr algn="ctr"/>
            <a:r>
              <a:rPr lang="en-US" sz="2800" b="1" dirty="0" smtClean="0"/>
              <a:t>Dynamic </a:t>
            </a:r>
            <a:r>
              <a:rPr lang="en-US" sz="2800" b="1" dirty="0" err="1" smtClean="0"/>
              <a:t>Collission</a:t>
            </a:r>
            <a:r>
              <a:rPr lang="en-US" sz="2800" b="1" dirty="0" smtClean="0"/>
              <a:t> Detection</a:t>
            </a:r>
          </a:p>
        </p:txBody>
      </p:sp>
    </p:spTree>
    <p:extLst>
      <p:ext uri="{BB962C8B-B14F-4D97-AF65-F5344CB8AC3E}">
        <p14:creationId xmlns:p14="http://schemas.microsoft.com/office/powerpoint/2010/main" val="19183817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v2 cop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4800" y="728133"/>
            <a:ext cx="6248400" cy="5893140"/>
          </a:xfrm>
          <a:prstGeom prst="rect">
            <a:avLst/>
          </a:prstGeom>
        </p:spPr>
      </p:pic>
      <p:sp>
        <p:nvSpPr>
          <p:cNvPr id="2" name="TextBox 1"/>
          <p:cNvSpPr txBox="1"/>
          <p:nvPr/>
        </p:nvSpPr>
        <p:spPr>
          <a:xfrm>
            <a:off x="888454" y="63212"/>
            <a:ext cx="7403990" cy="584776"/>
          </a:xfrm>
          <a:prstGeom prst="rect">
            <a:avLst/>
          </a:prstGeom>
          <a:noFill/>
        </p:spPr>
        <p:txBody>
          <a:bodyPr wrap="none" rtlCol="0">
            <a:spAutoFit/>
          </a:bodyPr>
          <a:lstStyle/>
          <a:p>
            <a:pPr algn="ctr"/>
            <a:r>
              <a:rPr lang="en-US" sz="3200" b="1" dirty="0" smtClean="0"/>
              <a:t>3D Locations of </a:t>
            </a:r>
            <a:r>
              <a:rPr lang="en-US" sz="3200" b="1" strike="sngStrike" dirty="0" smtClean="0"/>
              <a:t>Nuclei </a:t>
            </a:r>
            <a:r>
              <a:rPr lang="en-US" sz="3200" b="1" strike="sngStrike" dirty="0" smtClean="0"/>
              <a:t>Centers  </a:t>
            </a:r>
            <a:r>
              <a:rPr lang="en-US" sz="3200" b="1" dirty="0" smtClean="0">
                <a:solidFill>
                  <a:srgbClr val="FF0000"/>
                </a:solidFill>
              </a:rPr>
              <a:t>Landmarks</a:t>
            </a:r>
            <a:endParaRPr lang="en-US" sz="3200" b="1" strike="sngStrike" dirty="0">
              <a:solidFill>
                <a:srgbClr val="FF0000"/>
              </a:solidFill>
            </a:endParaRPr>
          </a:p>
        </p:txBody>
      </p:sp>
    </p:spTree>
    <p:extLst>
      <p:ext uri="{BB962C8B-B14F-4D97-AF65-F5344CB8AC3E}">
        <p14:creationId xmlns:p14="http://schemas.microsoft.com/office/powerpoint/2010/main" val="85002609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9428" y="1454430"/>
            <a:ext cx="5781675" cy="4143375"/>
          </a:xfrm>
          <a:prstGeom prst="rect">
            <a:avLst/>
          </a:prstGeom>
        </p:spPr>
      </p:pic>
    </p:spTree>
    <p:extLst>
      <p:ext uri="{BB962C8B-B14F-4D97-AF65-F5344CB8AC3E}">
        <p14:creationId xmlns:p14="http://schemas.microsoft.com/office/powerpoint/2010/main" val="346994303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pi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0024" y="1412865"/>
            <a:ext cx="5781675" cy="4143375"/>
          </a:xfrm>
          <a:prstGeom prst="rect">
            <a:avLst/>
          </a:prstGeom>
        </p:spPr>
      </p:pic>
    </p:spTree>
    <p:extLst>
      <p:ext uri="{BB962C8B-B14F-4D97-AF65-F5344CB8AC3E}">
        <p14:creationId xmlns:p14="http://schemas.microsoft.com/office/powerpoint/2010/main" val="30969380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1555750" y="1203865"/>
            <a:ext cx="7588250" cy="369332"/>
          </a:xfrm>
          <a:prstGeom prst="rect">
            <a:avLst/>
          </a:prstGeom>
        </p:spPr>
        <p:txBody>
          <a:bodyPr wrap="square">
            <a:spAutoFit/>
          </a:bodyPr>
          <a:lstStyle/>
          <a:p>
            <a:r>
              <a:rPr lang="en-US" dirty="0"/>
              <a:t>https://</a:t>
            </a:r>
            <a:r>
              <a:rPr lang="en-US" dirty="0" err="1"/>
              <a:t>www.youtube.com</a:t>
            </a:r>
            <a:r>
              <a:rPr lang="en-US" dirty="0"/>
              <a:t>/</a:t>
            </a:r>
            <a:r>
              <a:rPr lang="en-US" dirty="0" err="1"/>
              <a:t>watch?v</a:t>
            </a:r>
            <a:r>
              <a:rPr lang="en-US" dirty="0"/>
              <a:t>=uD_vhbv05aw#</a:t>
            </a:r>
          </a:p>
        </p:txBody>
      </p:sp>
      <p:sp>
        <p:nvSpPr>
          <p:cNvPr id="5" name="TextBox 4"/>
          <p:cNvSpPr txBox="1"/>
          <p:nvPr/>
        </p:nvSpPr>
        <p:spPr>
          <a:xfrm>
            <a:off x="1905000" y="679990"/>
            <a:ext cx="1800493" cy="369332"/>
          </a:xfrm>
          <a:prstGeom prst="rect">
            <a:avLst/>
          </a:prstGeom>
          <a:noFill/>
        </p:spPr>
        <p:txBody>
          <a:bodyPr wrap="none" rtlCol="0">
            <a:spAutoFit/>
          </a:bodyPr>
          <a:lstStyle/>
          <a:p>
            <a:r>
              <a:rPr lang="en-US" dirty="0" smtClean="0"/>
              <a:t>Grapes to Raisins</a:t>
            </a:r>
            <a:endParaRPr lang="en-US" dirty="0"/>
          </a:p>
        </p:txBody>
      </p:sp>
      <p:sp>
        <p:nvSpPr>
          <p:cNvPr id="7" name="TextBox 6"/>
          <p:cNvSpPr txBox="1"/>
          <p:nvPr/>
        </p:nvSpPr>
        <p:spPr>
          <a:xfrm>
            <a:off x="297062" y="2330990"/>
            <a:ext cx="8216011" cy="3693319"/>
          </a:xfrm>
          <a:prstGeom prst="rect">
            <a:avLst/>
          </a:prstGeom>
          <a:noFill/>
        </p:spPr>
        <p:txBody>
          <a:bodyPr wrap="none" rtlCol="0">
            <a:spAutoFit/>
          </a:bodyPr>
          <a:lstStyle/>
          <a:p>
            <a:r>
              <a:rPr lang="en-US" dirty="0" smtClean="0"/>
              <a:t>Cell inversion</a:t>
            </a:r>
          </a:p>
          <a:p>
            <a:endParaRPr lang="en-US" dirty="0"/>
          </a:p>
          <a:p>
            <a:r>
              <a:rPr lang="en-US" dirty="0"/>
              <a:t>https://</a:t>
            </a:r>
            <a:r>
              <a:rPr lang="en-US" dirty="0" err="1"/>
              <a:t>www.nytimes.com</a:t>
            </a:r>
            <a:r>
              <a:rPr lang="en-US" dirty="0"/>
              <a:t>/video/science/100000003661279/inside-out-</a:t>
            </a:r>
            <a:r>
              <a:rPr lang="en-US" dirty="0" err="1"/>
              <a:t>embryo.html</a:t>
            </a:r>
            <a:endParaRPr lang="en-US" dirty="0" smtClean="0"/>
          </a:p>
          <a:p>
            <a:endParaRPr lang="en-US" dirty="0"/>
          </a:p>
          <a:p>
            <a:endParaRPr lang="en-US" dirty="0" smtClean="0"/>
          </a:p>
          <a:p>
            <a:r>
              <a:rPr lang="en-US" dirty="0" err="1" smtClean="0"/>
              <a:t>Vs</a:t>
            </a:r>
            <a:endParaRPr lang="en-US" dirty="0" smtClean="0"/>
          </a:p>
          <a:p>
            <a:r>
              <a:rPr lang="en-US" dirty="0" smtClean="0"/>
              <a:t>Inversion of sphere</a:t>
            </a:r>
          </a:p>
          <a:p>
            <a:endParaRPr lang="en-US" dirty="0"/>
          </a:p>
          <a:p>
            <a:r>
              <a:rPr lang="en-US" dirty="0">
                <a:hlinkClick r:id="rId2"/>
              </a:rPr>
              <a:t>https://www.youtube.com/watch?v=</a:t>
            </a:r>
            <a:r>
              <a:rPr lang="en-US" dirty="0" smtClean="0">
                <a:hlinkClick r:id="rId2"/>
              </a:rPr>
              <a:t>cdMLLmlS4Dc</a:t>
            </a:r>
            <a:endParaRPr lang="en-US" dirty="0" smtClean="0"/>
          </a:p>
          <a:p>
            <a:endParaRPr lang="en-US" dirty="0"/>
          </a:p>
          <a:p>
            <a:endParaRPr lang="en-US" dirty="0" smtClean="0"/>
          </a:p>
          <a:p>
            <a:r>
              <a:rPr lang="en-US" dirty="0" smtClean="0"/>
              <a:t>Kevin’s spheres for us</a:t>
            </a:r>
            <a:endParaRPr lang="en-US" dirty="0"/>
          </a:p>
          <a:p>
            <a:endParaRPr lang="en-US" dirty="0"/>
          </a:p>
        </p:txBody>
      </p:sp>
    </p:spTree>
    <p:extLst>
      <p:ext uri="{BB962C8B-B14F-4D97-AF65-F5344CB8AC3E}">
        <p14:creationId xmlns:p14="http://schemas.microsoft.com/office/powerpoint/2010/main" val="24622246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2286000" y="-79653"/>
            <a:ext cx="4572000" cy="7017307"/>
          </a:xfrm>
          <a:prstGeom prst="rect">
            <a:avLst/>
          </a:prstGeom>
        </p:spPr>
        <p:txBody>
          <a:bodyPr>
            <a:spAutoFit/>
          </a:bodyPr>
          <a:lstStyle/>
          <a:p>
            <a:r>
              <a:rPr lang="en-US" dirty="0"/>
              <a:t>a1: A sphere goes through a series of contractions and expansions. The coloring indicates the direction and magnitude of movement at each face. During the last contraction, the sphere passes through itself completely. </a:t>
            </a:r>
          </a:p>
          <a:p>
            <a:endParaRPr lang="en-US" dirty="0"/>
          </a:p>
          <a:p>
            <a:r>
              <a:rPr lang="en-US" dirty="0"/>
              <a:t>a2: A sphere goes through a series of contractions and expansions. Note the self intersections at the end of the animation.</a:t>
            </a:r>
          </a:p>
          <a:p>
            <a:endParaRPr lang="en-US" dirty="0"/>
          </a:p>
          <a:p>
            <a:r>
              <a:rPr lang="en-US" dirty="0"/>
              <a:t>a3: A sphere goes through a series of contractions and expansions. The smoothing distance used in this simulation was larger than in the previous two, resulting in less noise and more uniform movement.</a:t>
            </a:r>
          </a:p>
          <a:p>
            <a:endParaRPr lang="en-US" dirty="0"/>
          </a:p>
          <a:p>
            <a:r>
              <a:rPr lang="en-US" dirty="0"/>
              <a:t>a4: A bunny goes through a series of contractions and expansions. Self intersections occur again at the end of the animation. Note that the head and the neck of the bunny are the most effected by the deformations; this is due to the fact that the expansions and contractions occur with respect to a fixed point.</a:t>
            </a:r>
          </a:p>
        </p:txBody>
      </p:sp>
    </p:spTree>
    <p:extLst>
      <p:ext uri="{BB962C8B-B14F-4D97-AF65-F5344CB8AC3E}">
        <p14:creationId xmlns:p14="http://schemas.microsoft.com/office/powerpoint/2010/main" val="8800567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338668" y="914399"/>
            <a:ext cx="8432800" cy="4893647"/>
          </a:xfrm>
          <a:prstGeom prst="rect">
            <a:avLst/>
          </a:prstGeom>
        </p:spPr>
        <p:txBody>
          <a:bodyPr wrap="square">
            <a:spAutoFit/>
          </a:bodyPr>
          <a:lstStyle/>
          <a:p>
            <a:pPr algn="just"/>
            <a:r>
              <a:rPr lang="en-US" sz="3200" b="1" i="1" dirty="0" smtClean="0"/>
              <a:t>Hydrocephalus</a:t>
            </a:r>
            <a:r>
              <a:rPr lang="en-US" sz="3200" b="1" dirty="0" smtClean="0"/>
              <a:t>, an abnormal enlargement of the ventricles, places extraordinary </a:t>
            </a:r>
            <a:r>
              <a:rPr lang="en-US" sz="3200" b="1" i="1" dirty="0" smtClean="0"/>
              <a:t>demand</a:t>
            </a:r>
            <a:r>
              <a:rPr lang="en-US" sz="3200" b="1" dirty="0" smtClean="0"/>
              <a:t>s </a:t>
            </a:r>
            <a:r>
              <a:rPr lang="en-US" sz="3200" b="1" i="1" dirty="0" smtClean="0"/>
              <a:t>on</a:t>
            </a:r>
            <a:r>
              <a:rPr lang="en-US" sz="3200" b="1" dirty="0" smtClean="0"/>
              <a:t> the </a:t>
            </a:r>
            <a:r>
              <a:rPr lang="en-US" sz="3200" b="1" i="1" dirty="0" smtClean="0"/>
              <a:t>stem cell population </a:t>
            </a:r>
            <a:r>
              <a:rPr lang="en-US" sz="3200" b="1" dirty="0" smtClean="0"/>
              <a:t>to provide </a:t>
            </a:r>
            <a:r>
              <a:rPr lang="en-US" sz="3200" b="1" i="1" dirty="0" smtClean="0"/>
              <a:t>adequate </a:t>
            </a:r>
            <a:r>
              <a:rPr lang="en-US" sz="3200" b="1" dirty="0" smtClean="0"/>
              <a:t>ependymal</a:t>
            </a:r>
            <a:r>
              <a:rPr lang="en-US" sz="3200" b="1" i="1" dirty="0" smtClean="0"/>
              <a:t> cell coverage </a:t>
            </a:r>
            <a:r>
              <a:rPr lang="en-US" sz="3200" b="1" dirty="0" smtClean="0"/>
              <a:t>of the ventricle surface. </a:t>
            </a:r>
          </a:p>
          <a:p>
            <a:pPr algn="just"/>
            <a:endParaRPr lang="en-US" sz="3200" b="1" dirty="0"/>
          </a:p>
          <a:p>
            <a:pPr algn="just"/>
            <a:endParaRPr lang="en-US" sz="3200" b="1" dirty="0" smtClean="0"/>
          </a:p>
          <a:p>
            <a:pPr algn="just"/>
            <a:r>
              <a:rPr lang="mr-IN" sz="2800" b="1" dirty="0" smtClean="0">
                <a:solidFill>
                  <a:srgbClr val="FF0000"/>
                </a:solidFill>
              </a:rPr>
              <a:t>…</a:t>
            </a:r>
            <a:r>
              <a:rPr lang="en-US" sz="2800" b="1" dirty="0" smtClean="0">
                <a:solidFill>
                  <a:srgbClr val="FF0000"/>
                </a:solidFill>
              </a:rPr>
              <a:t> demands on </a:t>
            </a:r>
            <a:r>
              <a:rPr lang="mr-IN" sz="2800" b="1" dirty="0" smtClean="0">
                <a:solidFill>
                  <a:srgbClr val="FF0000"/>
                </a:solidFill>
              </a:rPr>
              <a:t>…</a:t>
            </a:r>
            <a:r>
              <a:rPr lang="en-US" sz="2800" b="1" dirty="0" smtClean="0">
                <a:solidFill>
                  <a:srgbClr val="FF0000"/>
                </a:solidFill>
              </a:rPr>
              <a:t> stem cell(s) </a:t>
            </a:r>
            <a:r>
              <a:rPr lang="mr-IN" sz="2800" b="1" dirty="0" smtClean="0">
                <a:solidFill>
                  <a:srgbClr val="FF0000"/>
                </a:solidFill>
              </a:rPr>
              <a:t>…</a:t>
            </a:r>
            <a:r>
              <a:rPr lang="en-US" sz="2800" b="1" dirty="0" smtClean="0">
                <a:solidFill>
                  <a:srgbClr val="FF0000"/>
                </a:solidFill>
              </a:rPr>
              <a:t> adequate coverage </a:t>
            </a:r>
            <a:r>
              <a:rPr lang="mr-IN" sz="2800" b="1" dirty="0" smtClean="0">
                <a:solidFill>
                  <a:srgbClr val="FF0000"/>
                </a:solidFill>
              </a:rPr>
              <a:t>…</a:t>
            </a:r>
            <a:endParaRPr lang="en-US" sz="2800" b="1" dirty="0" smtClean="0">
              <a:solidFill>
                <a:srgbClr val="FF0000"/>
              </a:solidFill>
            </a:endParaRPr>
          </a:p>
          <a:p>
            <a:pPr algn="just"/>
            <a:endParaRPr lang="en-US" sz="2800" b="1" dirty="0">
              <a:solidFill>
                <a:srgbClr val="FF0000"/>
              </a:solidFill>
            </a:endParaRPr>
          </a:p>
          <a:p>
            <a:pPr algn="ctr"/>
            <a:r>
              <a:rPr lang="en-US" sz="3200" b="1" dirty="0" smtClean="0">
                <a:solidFill>
                  <a:schemeClr val="accent3">
                    <a:lumMod val="50000"/>
                  </a:schemeClr>
                </a:solidFill>
              </a:rPr>
              <a:t>Spatiotemporal </a:t>
            </a:r>
            <a:r>
              <a:rPr lang="mr-IN" sz="3200" b="1" dirty="0" smtClean="0">
                <a:solidFill>
                  <a:schemeClr val="accent3">
                    <a:lumMod val="50000"/>
                  </a:schemeClr>
                </a:solidFill>
              </a:rPr>
              <a:t>–</a:t>
            </a:r>
            <a:r>
              <a:rPr lang="en-US" sz="3200" b="1" dirty="0" smtClean="0">
                <a:solidFill>
                  <a:schemeClr val="accent3">
                    <a:lumMod val="50000"/>
                  </a:schemeClr>
                </a:solidFill>
              </a:rPr>
              <a:t> 4D</a:t>
            </a:r>
            <a:endParaRPr lang="en-US" sz="3200" b="1" dirty="0">
              <a:solidFill>
                <a:schemeClr val="accent3">
                  <a:lumMod val="50000"/>
                </a:schemeClr>
              </a:solidFill>
            </a:endParaRPr>
          </a:p>
        </p:txBody>
      </p:sp>
    </p:spTree>
    <p:extLst>
      <p:ext uri="{BB962C8B-B14F-4D97-AF65-F5344CB8AC3E}">
        <p14:creationId xmlns:p14="http://schemas.microsoft.com/office/powerpoint/2010/main" val="147401559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6" name="TextBox 5"/>
          <p:cNvSpPr txBox="1"/>
          <p:nvPr/>
        </p:nvSpPr>
        <p:spPr>
          <a:xfrm>
            <a:off x="3542693" y="2532970"/>
            <a:ext cx="2770660" cy="769441"/>
          </a:xfrm>
          <a:prstGeom prst="rect">
            <a:avLst/>
          </a:prstGeom>
          <a:noFill/>
        </p:spPr>
        <p:txBody>
          <a:bodyPr wrap="none" rtlCol="0">
            <a:spAutoFit/>
          </a:bodyPr>
          <a:lstStyle/>
          <a:p>
            <a:r>
              <a:rPr lang="en-US" sz="4400" b="1" dirty="0" smtClean="0"/>
              <a:t>Thank you.</a:t>
            </a:r>
            <a:endParaRPr lang="en-US" sz="4400" b="1" dirty="0"/>
          </a:p>
        </p:txBody>
      </p:sp>
    </p:spTree>
    <p:extLst>
      <p:ext uri="{BB962C8B-B14F-4D97-AF65-F5344CB8AC3E}">
        <p14:creationId xmlns:p14="http://schemas.microsoft.com/office/powerpoint/2010/main" val="88005676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cintosh HD:Users:tpeters:Desktop:CnCsewdWEAAzWhv copy.jpg"/>
          <p:cNvPicPr/>
          <p:nvPr/>
        </p:nvPicPr>
        <p:blipFill>
          <a:blip r:embed="rId2">
            <a:extLst>
              <a:ext uri="{28A0092B-C50C-407E-A947-70E740481C1C}">
                <a14:useLocalDpi xmlns:a14="http://schemas.microsoft.com/office/drawing/2010/main" val="0"/>
              </a:ext>
            </a:extLst>
          </a:blip>
          <a:srcRect/>
          <a:stretch>
            <a:fillRect/>
          </a:stretch>
        </p:blipFill>
        <p:spPr bwMode="auto">
          <a:xfrm>
            <a:off x="1439334" y="457202"/>
            <a:ext cx="6366933" cy="3251199"/>
          </a:xfrm>
          <a:prstGeom prst="rect">
            <a:avLst/>
          </a:prstGeom>
          <a:noFill/>
          <a:ln>
            <a:noFill/>
          </a:ln>
        </p:spPr>
      </p:pic>
      <p:sp>
        <p:nvSpPr>
          <p:cNvPr id="2" name="TextBox 1"/>
          <p:cNvSpPr txBox="1"/>
          <p:nvPr/>
        </p:nvSpPr>
        <p:spPr>
          <a:xfrm>
            <a:off x="541868" y="3979334"/>
            <a:ext cx="8127999" cy="2677656"/>
          </a:xfrm>
          <a:prstGeom prst="rect">
            <a:avLst/>
          </a:prstGeom>
          <a:noFill/>
        </p:spPr>
        <p:txBody>
          <a:bodyPr wrap="square" rtlCol="0">
            <a:spAutoFit/>
          </a:bodyPr>
          <a:lstStyle/>
          <a:p>
            <a:pPr algn="ctr"/>
            <a:r>
              <a:rPr lang="en-US" sz="2400" dirty="0" smtClean="0"/>
              <a:t>Image used with permission of author. Cover image.</a:t>
            </a:r>
          </a:p>
          <a:p>
            <a:endParaRPr lang="en-US" sz="2800" dirty="0"/>
          </a:p>
          <a:p>
            <a:r>
              <a:rPr lang="en-US" sz="2800" dirty="0" err="1"/>
              <a:t>Mirzadeh</a:t>
            </a:r>
            <a:r>
              <a:rPr lang="en-US" sz="2800" dirty="0"/>
              <a:t>, </a:t>
            </a:r>
            <a:r>
              <a:rPr lang="en-US" sz="2800" dirty="0" err="1"/>
              <a:t>Zaman</a:t>
            </a:r>
            <a:r>
              <a:rPr lang="en-US" sz="2800" dirty="0"/>
              <a:t>, et al. "Neural stem cells confer unique pinwheel architecture to the ventricular surface in neurogenic regions of the adult brain." </a:t>
            </a:r>
            <a:r>
              <a:rPr lang="en-US" sz="2800" i="1" dirty="0"/>
              <a:t>Cell stem cell</a:t>
            </a:r>
            <a:r>
              <a:rPr lang="en-US" sz="2800" dirty="0"/>
              <a:t> 3.3 (2008): 265-</a:t>
            </a:r>
            <a:r>
              <a:rPr lang="en-US" sz="2800" dirty="0" smtClean="0"/>
              <a:t>278</a:t>
            </a:r>
            <a:endParaRPr lang="en-US" sz="2800" dirty="0"/>
          </a:p>
        </p:txBody>
      </p:sp>
    </p:spTree>
    <p:extLst>
      <p:ext uri="{BB962C8B-B14F-4D97-AF65-F5344CB8AC3E}">
        <p14:creationId xmlns:p14="http://schemas.microsoft.com/office/powerpoint/2010/main" val="110306879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Human 10 day mapping.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5606" y="-7399882"/>
            <a:ext cx="13690678" cy="13690678"/>
          </a:xfrm>
          <a:prstGeom prst="rect">
            <a:avLst/>
          </a:prstGeom>
        </p:spPr>
      </p:pic>
      <p:sp>
        <p:nvSpPr>
          <p:cNvPr id="3" name="Rectangle 2"/>
          <p:cNvSpPr/>
          <p:nvPr/>
        </p:nvSpPr>
        <p:spPr>
          <a:xfrm>
            <a:off x="-625995" y="-554543"/>
            <a:ext cx="10570374" cy="16099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58053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Human 10 day mapping (pinwheels)[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800" y="-4351819"/>
            <a:ext cx="13953018" cy="13953018"/>
          </a:xfrm>
          <a:prstGeom prst="rect">
            <a:avLst/>
          </a:prstGeom>
        </p:spPr>
      </p:pic>
      <p:sp>
        <p:nvSpPr>
          <p:cNvPr id="2" name="Rectangle 1"/>
          <p:cNvSpPr/>
          <p:nvPr/>
        </p:nvSpPr>
        <p:spPr>
          <a:xfrm>
            <a:off x="0" y="0"/>
            <a:ext cx="9601200" cy="4241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Human 10 day mapping.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1630" y="-7399882"/>
            <a:ext cx="13690678" cy="13690678"/>
          </a:xfrm>
          <a:prstGeom prst="rect">
            <a:avLst/>
          </a:prstGeom>
        </p:spPr>
      </p:pic>
      <p:sp>
        <p:nvSpPr>
          <p:cNvPr id="5" name="Rectangle 4"/>
          <p:cNvSpPr/>
          <p:nvPr/>
        </p:nvSpPr>
        <p:spPr>
          <a:xfrm>
            <a:off x="-391478" y="-554543"/>
            <a:ext cx="10570374" cy="16099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25777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Bitstream Vera Serif"/>
        <a:ea typeface="ＭＳ Ｐゴシック"/>
        <a:cs typeface=""/>
      </a:majorFont>
      <a:minorFont>
        <a:latin typeface="Bitstream Vera Serif"/>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8000"/>
          </a:lnSpc>
          <a:spcBef>
            <a:spcPct val="0"/>
          </a:spcBef>
          <a:spcAft>
            <a:spcPct val="0"/>
          </a:spcAft>
          <a:buClr>
            <a:srgbClr val="000000"/>
          </a:buClr>
          <a:buSzPct val="45000"/>
          <a:buFont typeface="StarSymbol" charset="0"/>
          <a:buNone/>
          <a:tabLst/>
          <a:defRPr kumimoji="0" lang="en-GB" sz="2400" b="0" i="0" u="none" strike="noStrike" cap="none" normalizeH="0" baseline="0">
            <a:ln>
              <a:noFill/>
            </a:ln>
            <a:effectLst/>
            <a:latin typeface="Bitstream Vera Serif" charset="0"/>
            <a:ea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8000"/>
          </a:lnSpc>
          <a:spcBef>
            <a:spcPct val="0"/>
          </a:spcBef>
          <a:spcAft>
            <a:spcPct val="0"/>
          </a:spcAft>
          <a:buClr>
            <a:srgbClr val="000000"/>
          </a:buClr>
          <a:buSzPct val="45000"/>
          <a:buFont typeface="StarSymbol" charset="0"/>
          <a:buNone/>
          <a:tabLst/>
          <a:defRPr kumimoji="0" lang="en-GB" sz="2400" b="0" i="0" u="none" strike="noStrike" cap="none" normalizeH="0" baseline="0">
            <a:ln>
              <a:noFill/>
            </a:ln>
            <a:effectLst/>
            <a:latin typeface="Bitstream Vera Serif"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3519</TotalTime>
  <Words>1305</Words>
  <Application>Microsoft Macintosh PowerPoint</Application>
  <PresentationFormat>On-screen Show (4:3)</PresentationFormat>
  <Paragraphs>167</Paragraphs>
  <Slides>60</Slides>
  <Notes>3</Notes>
  <HiddenSlides>23</HiddenSlides>
  <MMClips>2</MMClips>
  <ScaleCrop>false</ScaleCrop>
  <HeadingPairs>
    <vt:vector size="4" baseType="variant">
      <vt:variant>
        <vt:lpstr>Theme</vt:lpstr>
      </vt:variant>
      <vt:variant>
        <vt:i4>2</vt:i4>
      </vt:variant>
      <vt:variant>
        <vt:lpstr>Slide Titles</vt:lpstr>
      </vt:variant>
      <vt:variant>
        <vt:i4>60</vt:i4>
      </vt:variant>
    </vt:vector>
  </HeadingPairs>
  <TitlesOfParts>
    <vt:vector size="62" baseType="lpstr">
      <vt:lpstr>Office Theme</vt:lpstr>
      <vt:lpstr>Default Design</vt:lpstr>
      <vt:lpstr>Modeling Neurodevelopment for Infantile Hydrocephalus </vt:lpstr>
      <vt:lpstr>PowerPoint Presentation</vt:lpstr>
      <vt:lpstr>DISCLOSURE &amp; ACCREDITATION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UConn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Peters</dc:creator>
  <cp:lastModifiedBy>Tom Peters</cp:lastModifiedBy>
  <cp:revision>90</cp:revision>
  <dcterms:created xsi:type="dcterms:W3CDTF">2017-02-25T17:08:44Z</dcterms:created>
  <dcterms:modified xsi:type="dcterms:W3CDTF">2017-05-04T15:23:48Z</dcterms:modified>
</cp:coreProperties>
</file>