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4" r:id="rId3"/>
    <p:sldMasterId id="2147483656" r:id="rId4"/>
    <p:sldMasterId id="2147483657" r:id="rId5"/>
  </p:sldMasterIdLst>
  <p:notesMasterIdLst>
    <p:notesMasterId r:id="rId26"/>
  </p:notesMasterIdLst>
  <p:sldIdLst>
    <p:sldId id="390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37" r:id="rId14"/>
    <p:sldId id="445" r:id="rId15"/>
    <p:sldId id="401" r:id="rId16"/>
    <p:sldId id="385" r:id="rId17"/>
    <p:sldId id="427" r:id="rId18"/>
    <p:sldId id="419" r:id="rId19"/>
    <p:sldId id="429" r:id="rId20"/>
    <p:sldId id="430" r:id="rId21"/>
    <p:sldId id="372" r:id="rId22"/>
    <p:sldId id="402" r:id="rId23"/>
    <p:sldId id="410" r:id="rId24"/>
    <p:sldId id="41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66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52" autoAdjust="0"/>
    <p:restoredTop sz="94584" autoAdjust="0"/>
  </p:normalViewPr>
  <p:slideViewPr>
    <p:cSldViewPr>
      <p:cViewPr varScale="1">
        <p:scale>
          <a:sx n="66" d="100"/>
          <a:sy n="66" d="100"/>
        </p:scale>
        <p:origin x="-17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CFAF0F-C48E-4ABD-985B-E99E94CD8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027493-3F73-4D10-B3AC-9A08487699F5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93053B-20C3-4758-8B46-2E7B57168253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AFE776-C94B-4A9F-9730-61D04F5008BA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C8E2EB-5C0F-4039-B78D-65BCEAB65003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A1CE58-72FB-4709-8662-DB1406988171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BD8CBE-E758-4C1A-95B9-5006DC47ACA6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F597AE-F149-4BAE-B2BB-68B5BD6219C4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8E1E66-2C9A-40ED-B459-2F97145BCC6A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323EC2-EE06-4F35-91DD-2B112B2D6F4F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87C5D0-8F12-4FFA-8964-4BB15676C6C6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0AE432-E715-4A21-8AB8-9A71B02CC984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02C51B-48FB-4903-AFD3-D9220634A67F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02EE19-5823-4DF2-8085-C873DCC34F03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4C7C99-E9C8-4E9D-80B9-A0BC4BAF4E6E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721" tIns="44860" rIns="89721" bIns="44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9375"/>
            <a:ext cx="1924050" cy="657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79375"/>
            <a:ext cx="5619750" cy="657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119188"/>
            <a:ext cx="3619500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119188"/>
            <a:ext cx="3619500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9375"/>
            <a:ext cx="1924050" cy="6573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79375"/>
            <a:ext cx="5619750" cy="6573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119188"/>
            <a:ext cx="3619500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119188"/>
            <a:ext cx="3619500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9375"/>
            <a:ext cx="1924050" cy="6573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79375"/>
            <a:ext cx="5619750" cy="6573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119188"/>
            <a:ext cx="3619500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119188"/>
            <a:ext cx="3619500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119188"/>
            <a:ext cx="3619500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119188"/>
            <a:ext cx="3619500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9375"/>
            <a:ext cx="1924050" cy="6573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79375"/>
            <a:ext cx="5619750" cy="6573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119188"/>
            <a:ext cx="3619500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119188"/>
            <a:ext cx="3619500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9375"/>
            <a:ext cx="1924050" cy="6573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79375"/>
            <a:ext cx="5619750" cy="6573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background_no logo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9375"/>
            <a:ext cx="7696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19188"/>
            <a:ext cx="7391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ct val="50000"/>
        </a:spcBef>
        <a:spcAft>
          <a:spcPct val="0"/>
        </a:spcAft>
        <a:buClr>
          <a:srgbClr val="336699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—"/>
        <a:defRPr sz="1400">
          <a:solidFill>
            <a:srgbClr val="000000"/>
          </a:solidFill>
          <a:latin typeface="+mn-lt"/>
        </a:defRPr>
      </a:lvl2pPr>
      <a:lvl3pPr marL="862013" indent="-174625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•"/>
        <a:defRPr sz="1400">
          <a:solidFill>
            <a:srgbClr val="000000"/>
          </a:solidFill>
          <a:latin typeface="+mn-lt"/>
        </a:defRPr>
      </a:lvl3pPr>
      <a:lvl4pPr marL="1096963" indent="-1206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4pPr>
      <a:lvl5pPr marL="1325563" indent="-1143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5pPr>
      <a:lvl6pPr marL="1782763" indent="-1143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6pPr>
      <a:lvl7pPr marL="2239963" indent="-1143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7pPr>
      <a:lvl8pPr marL="2697163" indent="-1143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8pPr>
      <a:lvl9pPr marL="3154363" indent="-1143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ackground_no logo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9375"/>
            <a:ext cx="7696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19188"/>
            <a:ext cx="7391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ct val="50000"/>
        </a:spcBef>
        <a:spcAft>
          <a:spcPct val="0"/>
        </a:spcAft>
        <a:buClr>
          <a:srgbClr val="336699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—"/>
        <a:defRPr sz="1400">
          <a:solidFill>
            <a:srgbClr val="000000"/>
          </a:solidFill>
          <a:latin typeface="+mn-lt"/>
        </a:defRPr>
      </a:lvl2pPr>
      <a:lvl3pPr marL="862013" indent="-174625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•"/>
        <a:defRPr sz="1400">
          <a:solidFill>
            <a:srgbClr val="000000"/>
          </a:solidFill>
          <a:latin typeface="+mn-lt"/>
        </a:defRPr>
      </a:lvl3pPr>
      <a:lvl4pPr marL="1096963" indent="-1206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4pPr>
      <a:lvl5pPr marL="1325563" indent="-1143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5pPr>
      <a:lvl6pPr marL="17827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6pPr>
      <a:lvl7pPr marL="22399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7pPr>
      <a:lvl8pPr marL="26971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8pPr>
      <a:lvl9pPr marL="31543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background_no logo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9375"/>
            <a:ext cx="7696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19188"/>
            <a:ext cx="7391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ct val="50000"/>
        </a:spcBef>
        <a:spcAft>
          <a:spcPct val="0"/>
        </a:spcAft>
        <a:buClr>
          <a:srgbClr val="336699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—"/>
        <a:defRPr sz="1400">
          <a:solidFill>
            <a:srgbClr val="000000"/>
          </a:solidFill>
          <a:latin typeface="+mn-lt"/>
        </a:defRPr>
      </a:lvl2pPr>
      <a:lvl3pPr marL="862013" indent="-174625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•"/>
        <a:defRPr sz="1400">
          <a:solidFill>
            <a:srgbClr val="000000"/>
          </a:solidFill>
          <a:latin typeface="+mn-lt"/>
        </a:defRPr>
      </a:lvl3pPr>
      <a:lvl4pPr marL="1096963" indent="-1206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4pPr>
      <a:lvl5pPr marL="1325563" indent="-1143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5pPr>
      <a:lvl6pPr marL="17827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6pPr>
      <a:lvl7pPr marL="22399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7pPr>
      <a:lvl8pPr marL="26971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8pPr>
      <a:lvl9pPr marL="31543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background_no logo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9375"/>
            <a:ext cx="7696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19188"/>
            <a:ext cx="7391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ct val="50000"/>
        </a:spcBef>
        <a:spcAft>
          <a:spcPct val="0"/>
        </a:spcAft>
        <a:buClr>
          <a:srgbClr val="336699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—"/>
        <a:defRPr sz="1400">
          <a:solidFill>
            <a:srgbClr val="000000"/>
          </a:solidFill>
          <a:latin typeface="+mn-lt"/>
        </a:defRPr>
      </a:lvl2pPr>
      <a:lvl3pPr marL="862013" indent="-174625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•"/>
        <a:defRPr sz="1400">
          <a:solidFill>
            <a:srgbClr val="000000"/>
          </a:solidFill>
          <a:latin typeface="+mn-lt"/>
        </a:defRPr>
      </a:lvl3pPr>
      <a:lvl4pPr marL="1096963" indent="-1206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4pPr>
      <a:lvl5pPr marL="1325563" indent="-1143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5pPr>
      <a:lvl6pPr marL="17827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6pPr>
      <a:lvl7pPr marL="22399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7pPr>
      <a:lvl8pPr marL="26971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8pPr>
      <a:lvl9pPr marL="31543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background_no logo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9375"/>
            <a:ext cx="7696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19188"/>
            <a:ext cx="7391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ct val="50000"/>
        </a:spcBef>
        <a:spcAft>
          <a:spcPct val="0"/>
        </a:spcAft>
        <a:buClr>
          <a:srgbClr val="336699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—"/>
        <a:defRPr sz="1400">
          <a:solidFill>
            <a:srgbClr val="000000"/>
          </a:solidFill>
          <a:latin typeface="+mn-lt"/>
        </a:defRPr>
      </a:lvl2pPr>
      <a:lvl3pPr marL="862013" indent="-174625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•"/>
        <a:defRPr sz="1400">
          <a:solidFill>
            <a:srgbClr val="000000"/>
          </a:solidFill>
          <a:latin typeface="+mn-lt"/>
        </a:defRPr>
      </a:lvl3pPr>
      <a:lvl4pPr marL="1096963" indent="-1206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4pPr>
      <a:lvl5pPr marL="1325563" indent="-1143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5pPr>
      <a:lvl6pPr marL="17827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6pPr>
      <a:lvl7pPr marL="22399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7pPr>
      <a:lvl8pPr marL="26971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8pPr>
      <a:lvl9pPr marL="3154363" indent="-1143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Century Gothic" pitchFamily="34" charset="0"/>
        <a:buChar char="_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.utah.edu/~csilva/papers/cga2008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mino.research.ibm.com/comm/pr.nsf/pages/rscd.bluegene-picaa.html" TargetMode="External"/><Relationship Id="rId2" Type="http://schemas.openxmlformats.org/officeDocument/2006/relationships/hyperlink" Target="http://www.knotplo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angor.ac.uk/cpm/sculmath/movimm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en.wikipedia.org/wiki/File:Carbon-dioxide-3D-vdW.svg" TargetMode="External"/><Relationship Id="rId7" Type="http://schemas.openxmlformats.org/officeDocument/2006/relationships/hyperlink" Target="http://en.wikipedia.org/wiki/File:Carbon_dioxide_structure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.png"/><Relationship Id="rId5" Type="http://schemas.openxmlformats.org/officeDocument/2006/relationships/hyperlink" Target="http://en.wikipedia.org/wiki/File:Carbon-dioxide-2D-dimensions.sv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3"/>
          <p:cNvSpPr txBox="1">
            <a:spLocks noChangeArrowheads="1"/>
          </p:cNvSpPr>
          <p:nvPr/>
        </p:nvSpPr>
        <p:spPr bwMode="auto">
          <a:xfrm>
            <a:off x="1668463" y="801688"/>
            <a:ext cx="685165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sz="2400"/>
              <a:t>Crystallizing Topology in Molecular Visualizations</a:t>
            </a:r>
          </a:p>
          <a:p>
            <a:pPr algn="ctr"/>
            <a:endParaRPr lang="en-US"/>
          </a:p>
          <a:p>
            <a:pPr algn="ctr"/>
            <a:r>
              <a:rPr lang="en-US" sz="2400"/>
              <a:t>Thomas J. Peters, Ph.D.</a:t>
            </a:r>
          </a:p>
          <a:p>
            <a:pPr algn="ctr"/>
            <a:r>
              <a:rPr lang="en-US" sz="2400"/>
              <a:t>Professor of Computer Science and Engineering</a:t>
            </a:r>
          </a:p>
          <a:p>
            <a:pPr algn="ctr"/>
            <a:r>
              <a:rPr lang="en-US" sz="2400"/>
              <a:t>Professor of Mathematics</a:t>
            </a:r>
          </a:p>
          <a:p>
            <a:pPr algn="ctr"/>
            <a:r>
              <a:rPr lang="en-US" sz="2400"/>
              <a:t>Digital Media Center</a:t>
            </a:r>
          </a:p>
          <a:p>
            <a:pPr algn="ctr"/>
            <a:endParaRPr lang="en-US" sz="2400"/>
          </a:p>
          <a:p>
            <a:pPr algn="ctr"/>
            <a:r>
              <a:rPr lang="en-US" sz="2400" i="1"/>
              <a:t>with</a:t>
            </a:r>
          </a:p>
          <a:p>
            <a:pPr algn="ctr"/>
            <a:endParaRPr lang="en-US" sz="2400" i="1"/>
          </a:p>
          <a:p>
            <a:pPr algn="ctr"/>
            <a:r>
              <a:rPr lang="en-US" sz="2400"/>
              <a:t>T. Hunter, K. Marinelli, D. Marsh</a:t>
            </a:r>
          </a:p>
          <a:p>
            <a:pPr algn="ctr"/>
            <a:endParaRPr lang="en-US" sz="2400" i="1"/>
          </a:p>
          <a:p>
            <a:pPr algn="ctr"/>
            <a:r>
              <a:rPr lang="en-US" sz="2400"/>
              <a:t>University of Connecticut</a:t>
            </a:r>
          </a:p>
          <a:p>
            <a:pPr algn="ctr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Monster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334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Fig1_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53657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4568825" y="6461125"/>
            <a:ext cx="457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en-US" sz="2000" b="1"/>
              <a:t>Crossings vs. symmetry &amp; analysis.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5" descr="Fig1_l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184150"/>
            <a:ext cx="8386762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Bisceglio, Peters, Roulier, Sequin, CAGD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3" descr="3LGU-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6700" y="249238"/>
            <a:ext cx="6365875" cy="1079500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Ji Li -- Dissertation 2012 (?)</a:t>
            </a:r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524000" y="4191000"/>
            <a:ext cx="72326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2" tIns="46027" rIns="92052" bIns="46027" anchor="b"/>
          <a:lstStyle/>
          <a:p>
            <a:pPr algn="ctr"/>
            <a:r>
              <a:rPr lang="en-US" sz="2800">
                <a:solidFill>
                  <a:srgbClr val="336699"/>
                </a:solidFill>
                <a:latin typeface="Verdana" pitchFamily="34" charset="0"/>
              </a:rPr>
              <a:t>Sound theory for ambient isotopic PL approximation for Bezier curves of degree n.</a:t>
            </a:r>
            <a:br>
              <a:rPr lang="en-US" sz="2800">
                <a:solidFill>
                  <a:srgbClr val="336699"/>
                </a:solidFill>
                <a:latin typeface="Verdana" pitchFamily="34" charset="0"/>
              </a:rPr>
            </a:br>
            <a:endParaRPr lang="en-US" sz="2800">
              <a:solidFill>
                <a:srgbClr val="336699"/>
              </a:solidFill>
              <a:latin typeface="Verdana" pitchFamily="34" charset="0"/>
            </a:endParaRPr>
          </a:p>
          <a:p>
            <a:pPr algn="ctr"/>
            <a:endParaRPr lang="en-US" sz="2800">
              <a:solidFill>
                <a:srgbClr val="336699"/>
              </a:solidFill>
              <a:latin typeface="Verdana" pitchFamily="34" charset="0"/>
            </a:endParaRPr>
          </a:p>
          <a:p>
            <a:pPr algn="ctr"/>
            <a:r>
              <a:rPr lang="en-US" sz="2800">
                <a:solidFill>
                  <a:srgbClr val="336699"/>
                </a:solidFill>
                <a:latin typeface="Verdana" pitchFamily="34" charset="0"/>
              </a:rPr>
              <a:t>Knot theory was key foundation.</a:t>
            </a:r>
          </a:p>
          <a:p>
            <a:pPr algn="ctr"/>
            <a:endParaRPr lang="en-US" sz="2800">
              <a:solidFill>
                <a:srgbClr val="336699"/>
              </a:solidFill>
              <a:latin typeface="Verdana" pitchFamily="34" charset="0"/>
            </a:endParaRPr>
          </a:p>
          <a:p>
            <a:pPr algn="ctr"/>
            <a:r>
              <a:rPr lang="en-US" sz="2800">
                <a:solidFill>
                  <a:srgbClr val="336699"/>
                </a:solidFill>
                <a:latin typeface="Verdana" pitchFamily="34" charset="0"/>
              </a:rPr>
              <a:t>High degree for `big’ molecules.</a:t>
            </a:r>
          </a:p>
          <a:p>
            <a:pPr algn="ctr"/>
            <a:r>
              <a:rPr lang="en-US" sz="2800">
                <a:solidFill>
                  <a:srgbClr val="336699"/>
                </a:solidFill>
                <a:latin typeface="Verdana" pitchFamily="34" charset="0"/>
              </a:rPr>
              <a:t/>
            </a:r>
            <a:br>
              <a:rPr lang="en-US" sz="2800">
                <a:solidFill>
                  <a:srgbClr val="336699"/>
                </a:solidFill>
                <a:latin typeface="Verdana" pitchFamily="34" charset="0"/>
              </a:rPr>
            </a:br>
            <a:r>
              <a:rPr lang="en-US" sz="2800">
                <a:solidFill>
                  <a:srgbClr val="336699"/>
                </a:solidFill>
                <a:latin typeface="Verdana" pitchFamily="34" charset="0"/>
              </a:rPr>
              <a:t>Now scale &amp; accelerate.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6700" y="249238"/>
            <a:ext cx="6365875" cy="10795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chemeClr val="tx1"/>
                </a:solidFill>
              </a:rPr>
              <a:t>Data Reduction</a:t>
            </a:r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1600200" y="2057400"/>
            <a:ext cx="754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2" tIns="46027" rIns="92052" bIns="46027" anchor="b"/>
          <a:lstStyle/>
          <a:p>
            <a:pPr algn="ctr"/>
            <a:r>
              <a:rPr lang="en-US" sz="2800" b="1">
                <a:latin typeface="Verdana" pitchFamily="34" charset="0"/>
              </a:rPr>
              <a:t>High degree for `big’ molecules.</a:t>
            </a:r>
          </a:p>
          <a:p>
            <a:pPr algn="ctr"/>
            <a:r>
              <a:rPr lang="en-US" sz="2800" b="1">
                <a:latin typeface="Verdana" pitchFamily="34" charset="0"/>
              </a:rPr>
              <a:t/>
            </a:r>
            <a:br>
              <a:rPr lang="en-US" sz="2800" b="1">
                <a:latin typeface="Verdana" pitchFamily="34" charset="0"/>
              </a:rPr>
            </a:br>
            <a:r>
              <a:rPr lang="en-US" sz="2800" b="1">
                <a:latin typeface="Verdana" pitchFamily="34" charset="0"/>
              </a:rPr>
              <a:t>10M atoms for items in PDB</a:t>
            </a:r>
          </a:p>
          <a:p>
            <a:pPr algn="ctr"/>
            <a:endParaRPr lang="en-US" sz="2800" b="1">
              <a:latin typeface="Verdana" pitchFamily="34" charset="0"/>
            </a:endParaRPr>
          </a:p>
          <a:p>
            <a:pPr algn="ctr"/>
            <a:r>
              <a:rPr lang="en-US" sz="2800" b="1">
                <a:latin typeface="Verdana" pitchFamily="34" charset="0"/>
              </a:rPr>
              <a:t>Approximate by smooth curve, within user-supplied error bounds.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 descr="symm-m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Digital Media?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119188"/>
            <a:ext cx="4343400" cy="4138612"/>
          </a:xfrm>
        </p:spPr>
        <p:txBody>
          <a:bodyPr/>
          <a:lstStyle/>
          <a:p>
            <a:r>
              <a:rPr lang="en-US" sz="1800" u="sng" smtClean="0"/>
              <a:t>Digital Media Alliance of Florida:</a:t>
            </a:r>
            <a:endParaRPr lang="en-US" sz="1800" smtClean="0"/>
          </a:p>
          <a:p>
            <a:pPr>
              <a:buFont typeface="Wingdings" pitchFamily="2" charset="2"/>
              <a:buNone/>
            </a:pPr>
            <a:r>
              <a:rPr lang="en-US" i="1" smtClean="0"/>
              <a:t>	</a:t>
            </a:r>
            <a:r>
              <a:rPr lang="en-US" sz="2400" i="1" smtClean="0"/>
              <a:t>“The creative convergence of digital arts, science, technology and business for human expression, communication, social interaction and education”</a:t>
            </a:r>
            <a:endParaRPr lang="en-US" sz="2400" u="sng" smtClean="0"/>
          </a:p>
        </p:txBody>
      </p:sp>
      <p:pic>
        <p:nvPicPr>
          <p:cNvPr id="87043" name="Picture 2" descr="cp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362200" y="5791200"/>
            <a:ext cx="5588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36699"/>
              </a:buClr>
              <a:buFont typeface="Wingdings" pitchFamily="2" charset="2"/>
              <a:buNone/>
            </a:pPr>
            <a:r>
              <a:rPr lang="en-US" sz="2400" i="1" u="sng">
                <a:solidFill>
                  <a:srgbClr val="000000"/>
                </a:solidFill>
                <a:latin typeface="Verdana" pitchFamily="34" charset="0"/>
              </a:rPr>
              <a:t>New Digital Media Center at UConn</a:t>
            </a:r>
            <a:endParaRPr lang="en-US" sz="2400" u="sng">
              <a:solidFill>
                <a:srgbClr val="000000"/>
              </a:solidFill>
              <a:latin typeface="Verdana" pitchFamily="34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0"/>
            <a:ext cx="5027613" cy="64135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Artifacts?</a:t>
            </a: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1143000" y="7620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>
                <a:latin typeface="Times New Roman" pitchFamily="18" charset="0"/>
                <a:hlinkClick r:id="rId2"/>
              </a:rPr>
              <a:t>The Need for Verifiable Visualization</a:t>
            </a:r>
            <a:endParaRPr lang="en-US" sz="320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>
                <a:latin typeface="Times New Roman" pitchFamily="18" charset="0"/>
              </a:rPr>
              <a:t>Kirby and Silva, </a:t>
            </a:r>
            <a:r>
              <a:rPr lang="en-US" i="1">
                <a:latin typeface="Times New Roman" pitchFamily="18" charset="0"/>
              </a:rPr>
              <a:t>IEEE CG&amp;A, 08</a:t>
            </a:r>
            <a:endParaRPr lang="en-US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>
                <a:latin typeface="Times New Roman" pitchFamily="18" charset="0"/>
              </a:rPr>
              <a:t>What confidence (or error measures) can be assigned to a computer-based prediction of a complex event?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>
                <a:latin typeface="Times New Roman" pitchFamily="18" charset="0"/>
              </a:rPr>
              <a:t>CFD: colorful faulty dynamics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>
                <a:latin typeface="Times New Roman" pitchFamily="18" charset="0"/>
              </a:rPr>
              <a:t>“Primarily, don’t introduce artifacts.”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Times New Roman" pitchFamily="18" charset="0"/>
              </a:rPr>
              <a:t>Topology Verification for Isosurface Extraction,</a:t>
            </a:r>
            <a:r>
              <a:rPr lang="en-US" sz="3200">
                <a:latin typeface="Times New Roman" pitchFamily="18" charset="0"/>
              </a:rPr>
              <a:t>   </a:t>
            </a:r>
            <a:r>
              <a:rPr lang="en-US" sz="2000">
                <a:latin typeface="Times New Roman" pitchFamily="18" charset="0"/>
              </a:rPr>
              <a:t>Etiene, T. Nonato, L., Scheidegger, C., Tierny, J., Peters, T., Pascucci, V., Kirby, R., Silva, C., </a:t>
            </a:r>
            <a:r>
              <a:rPr lang="en-US" sz="2000" b="1" i="1">
                <a:latin typeface="Times New Roman" pitchFamily="18" charset="0"/>
              </a:rPr>
              <a:t>IEEE, TVCG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2288" y="204788"/>
            <a:ext cx="8312150" cy="855662"/>
          </a:xfrm>
        </p:spPr>
        <p:txBody>
          <a:bodyPr/>
          <a:lstStyle/>
          <a:p>
            <a:pPr algn="ctr"/>
            <a:r>
              <a:rPr lang="en-US" smtClean="0"/>
              <a:t>Acknowledgements:$$$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1143000" y="642938"/>
            <a:ext cx="74358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US" sz="3200" b="1" i="1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b="1" i="1">
                <a:cs typeface="Arial" charset="0"/>
              </a:rPr>
              <a:t>NSF EAGER, CMMI-1053077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b="1" i="1">
                <a:cs typeface="Arial" charset="0"/>
              </a:rPr>
              <a:t>NSF VR Lab &amp; GOALI CMMI – 0923158.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b="1" i="1">
                <a:cs typeface="Arial" charset="0"/>
              </a:rPr>
              <a:t>NSF SBIR: TEA,  IIP -0810023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b="1" i="1">
                <a:cs typeface="Arial" charset="0"/>
              </a:rPr>
              <a:t>NSF SGER: Computational Topology for Surface Approximation, FMM - 0429477.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b="1" i="1">
                <a:cs typeface="Arial" charset="0"/>
              </a:rPr>
              <a:t>IBM Faculty &amp; Doctoral Awards &amp; time.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b="1" i="1">
                <a:cs typeface="Arial" charset="0"/>
              </a:rPr>
              <a:t>Tim Hunter with ExxonMobil</a:t>
            </a:r>
            <a:endParaRPr lang="en-US" sz="280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b="1" i="1">
                <a:solidFill>
                  <a:srgbClr val="FF3300"/>
                </a:solidFill>
                <a:cs typeface="Arial" charset="0"/>
              </a:rPr>
              <a:t>Investigator’s responsibility, not sponsors’.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US" sz="3200" b="1" i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4"/>
          <p:cNvSpPr txBox="1">
            <a:spLocks noChangeArrowheads="1"/>
          </p:cNvSpPr>
          <p:nvPr/>
        </p:nvSpPr>
        <p:spPr bwMode="auto">
          <a:xfrm>
            <a:off x="3032125" y="625475"/>
            <a:ext cx="2846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Two Examples</a:t>
            </a:r>
          </a:p>
        </p:txBody>
      </p:sp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965325" y="1868488"/>
            <a:ext cx="66436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/>
              <a:t>Carbon freezing: high definition for insight</a:t>
            </a:r>
          </a:p>
          <a:p>
            <a:pPr marL="342900" indent="-342900"/>
            <a:endParaRPr lang="en-US" sz="2400"/>
          </a:p>
          <a:p>
            <a:pPr marL="342900" indent="-342900"/>
            <a:r>
              <a:rPr lang="en-US" sz="2400"/>
              <a:t>2. Macromolecular knotting</a:t>
            </a:r>
          </a:p>
          <a:p>
            <a:pPr marL="342900" indent="-342900"/>
            <a:endParaRPr lang="en-US" sz="2400"/>
          </a:p>
          <a:p>
            <a:pPr marL="342900" indent="-342900"/>
            <a:endParaRPr lang="en-US" sz="2400"/>
          </a:p>
          <a:p>
            <a:pPr marL="342900" indent="-342900"/>
            <a:r>
              <a:rPr lang="en-US" sz="2400" i="1"/>
              <a:t>View to unify approaches to enhance discovery.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4"/>
          <p:cNvSpPr>
            <a:spLocks noChangeArrowheads="1"/>
          </p:cNvSpPr>
          <p:nvPr/>
        </p:nvSpPr>
        <p:spPr bwMode="auto">
          <a:xfrm>
            <a:off x="522288" y="204788"/>
            <a:ext cx="831215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2" tIns="46027" rIns="92052" bIns="46027" anchor="b"/>
          <a:lstStyle/>
          <a:p>
            <a:pPr algn="ctr" eaLnBrk="0" hangingPunct="0"/>
            <a:r>
              <a:rPr lang="en-US" sz="2400" b="1">
                <a:solidFill>
                  <a:srgbClr val="336699"/>
                </a:solidFill>
                <a:latin typeface="Verdana" pitchFamily="34" charset="0"/>
              </a:rPr>
              <a:t>Acknowledgements: Images</a:t>
            </a:r>
          </a:p>
        </p:txBody>
      </p:sp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1190625" y="990600"/>
            <a:ext cx="7953375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174625" indent="-174625" eaLnBrk="0" hangingPunct="0">
              <a:spcBef>
                <a:spcPct val="50000"/>
              </a:spcBef>
              <a:buClr>
                <a:srgbClr val="336699"/>
              </a:buClr>
              <a:buFont typeface="Wingdings" pitchFamily="2" charset="2"/>
              <a:buNone/>
            </a:pPr>
            <a:endParaRPr lang="en-US" sz="2000">
              <a:solidFill>
                <a:srgbClr val="FFFF00"/>
              </a:solidFill>
              <a:latin typeface="Verdana" pitchFamily="34" charset="0"/>
            </a:endParaRPr>
          </a:p>
          <a:p>
            <a:pPr marL="174625" indent="-174625" eaLnBrk="0" hangingPunct="0">
              <a:spcBef>
                <a:spcPct val="50000"/>
              </a:spcBef>
              <a:buClr>
                <a:srgbClr val="336699"/>
              </a:buClr>
              <a:buFont typeface="Wingdings" pitchFamily="2" charset="2"/>
              <a:buNone/>
            </a:pPr>
            <a:endParaRPr lang="en-US" sz="2000">
              <a:solidFill>
                <a:srgbClr val="FFFF00"/>
              </a:solidFill>
              <a:latin typeface="Verdana" pitchFamily="34" charset="0"/>
            </a:endParaRPr>
          </a:p>
          <a:p>
            <a:pPr marL="174625" indent="-174625" eaLnBrk="0" hangingPunct="0"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>
                <a:latin typeface="Verdana" pitchFamily="34" charset="0"/>
                <a:hlinkClick r:id="rId2"/>
              </a:rPr>
              <a:t>www.knotplot.com</a:t>
            </a:r>
            <a:endParaRPr lang="en-US" sz="2000">
              <a:latin typeface="Verdana" pitchFamily="34" charset="0"/>
            </a:endParaRPr>
          </a:p>
          <a:p>
            <a:pPr marL="174625" indent="-174625" eaLnBrk="0" hangingPunct="0">
              <a:spcBef>
                <a:spcPct val="50000"/>
              </a:spcBef>
              <a:buClr>
                <a:srgbClr val="336699"/>
              </a:buClr>
              <a:buFont typeface="Wingdings" pitchFamily="2" charset="2"/>
              <a:buNone/>
            </a:pPr>
            <a:endParaRPr lang="en-US" sz="2000">
              <a:latin typeface="Verdana" pitchFamily="34" charset="0"/>
            </a:endParaRPr>
          </a:p>
          <a:p>
            <a:pPr marL="174625" indent="-174625" eaLnBrk="0" hangingPunct="0"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>
                <a:latin typeface="Verdana" pitchFamily="34" charset="0"/>
                <a:hlinkClick r:id="rId3"/>
              </a:rPr>
              <a:t>http://domino.research.ibm.com/comm/pr.nsf/pages/rscd.bluegene-picaa.html</a:t>
            </a:r>
            <a:endParaRPr lang="en-US" sz="2000">
              <a:latin typeface="Verdana" pitchFamily="34" charset="0"/>
            </a:endParaRPr>
          </a:p>
          <a:p>
            <a:pPr marL="174625" indent="-174625" eaLnBrk="0" hangingPunct="0">
              <a:spcBef>
                <a:spcPct val="50000"/>
              </a:spcBef>
              <a:buClr>
                <a:srgbClr val="336699"/>
              </a:buClr>
              <a:buFont typeface="Wingdings" pitchFamily="2" charset="2"/>
              <a:buNone/>
            </a:pPr>
            <a:endParaRPr lang="en-US" sz="2000">
              <a:latin typeface="Verdana" pitchFamily="34" charset="0"/>
            </a:endParaRPr>
          </a:p>
          <a:p>
            <a:pPr marL="174625" indent="-174625" eaLnBrk="0" hangingPunct="0"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>
                <a:latin typeface="Verdana" pitchFamily="34" charset="0"/>
                <a:hlinkClick r:id="rId4"/>
              </a:rPr>
              <a:t>www.bangor.ac.uk/cpm/sculmath/movimm.htm</a:t>
            </a:r>
            <a:endParaRPr lang="en-US" sz="2000" b="1" i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Innovative Visualization Opportunity</a:t>
            </a:r>
          </a:p>
        </p:txBody>
      </p:sp>
      <p:pic>
        <p:nvPicPr>
          <p:cNvPr id="7" name="Picture 6" descr="http://upload.wikimedia.org/wikipedia/commons/thumb/a/af/Carbon-dioxide-3D-vdW.svg/140px-Carbon-dioxide-3D-vdW.svg.png">
            <a:hlinkClick r:id="rId3" tooltip="&quot;Spacefill model of carbon dioxide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3288" y="4572000"/>
            <a:ext cx="25511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upload.wikimedia.org/wikipedia/commons/thumb/1/1f/Carbon-dioxide-2D-dimensions.svg/120px-Carbon-dioxide-2D-dimensions.svg.png">
            <a:hlinkClick r:id="rId5" tooltip="&quot;Wireframe model of carbon dioxide&quot;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362200"/>
            <a:ext cx="406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upload.wikimedia.org/wikipedia/commons/thumb/3/35/Carbon_dioxide_structure.png/120px-Carbon_dioxide_structure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05425" y="2743200"/>
            <a:ext cx="3686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1103313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Carbon Freeze Zone (CFZ)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DIOXIDE  -  CO2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Innovative Visualization Opportunity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990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CFZ - CARBON DIOXIDE - CO2</a:t>
            </a:r>
          </a:p>
        </p:txBody>
      </p:sp>
      <p:pic>
        <p:nvPicPr>
          <p:cNvPr id="12" name="Picture 11" descr="CFZ_Style_Frame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75438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14800" y="60198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 State</a:t>
            </a: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6369050" y="649128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US"/>
              <a:t>Tim Hunter &amp; ExxonMobil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Innovative Visualization Opportunity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990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CFZ - CARBON DIOXIDE - CO2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338" y="1447800"/>
            <a:ext cx="773906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67200" y="594360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Frozen State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6369050" y="649128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US"/>
              <a:t>Tim Hunter &amp; ExxonMobil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Interpolative Animation Process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990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CFZ - CARBON DIOXIDE - CO2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9"/>
          <p:cNvSpPr txBox="1">
            <a:spLocks noChangeArrowheads="1"/>
          </p:cNvSpPr>
          <p:nvPr/>
        </p:nvSpPr>
        <p:spPr bwMode="auto">
          <a:xfrm>
            <a:off x="1371600" y="649128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US"/>
              <a:t>Tim Hunter &amp; ExxonMobil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Innovative Visualization Opportunity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990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CFZ - CARBON DIOXIDE - CO2</a:t>
            </a:r>
          </a:p>
        </p:txBody>
      </p:sp>
      <p:pic>
        <p:nvPicPr>
          <p:cNvPr id="12" name="Picture 11" descr="CFZ_Style_Frame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51482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89163" y="45720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 State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86450" y="624840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Frozen State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581400"/>
            <a:ext cx="46482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1371600" y="649128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US"/>
              <a:t>Tim Hunter &amp; ExxonMobil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5000" y="609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CFZ - CARBON DIOXIDE - CO2 - Formation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200400"/>
            <a:ext cx="2971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953000"/>
            <a:ext cx="2971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953000"/>
            <a:ext cx="2971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4478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200400"/>
            <a:ext cx="2971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68463" y="1447800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 Box 10"/>
          <p:cNvSpPr txBox="1">
            <a:spLocks noChangeArrowheads="1"/>
          </p:cNvSpPr>
          <p:nvPr/>
        </p:nvSpPr>
        <p:spPr bwMode="auto">
          <a:xfrm>
            <a:off x="6369050" y="1066800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US"/>
              <a:t>Tim Hunter &amp; ExxonMobil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inter-kn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475" y="4940300"/>
            <a:ext cx="354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1066800"/>
            <a:ext cx="4572000" cy="533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Time and Topology</a:t>
            </a:r>
            <a:r>
              <a:rPr lang="en-US" sz="4000" smtClean="0"/>
              <a:t> </a:t>
            </a:r>
          </a:p>
        </p:txBody>
      </p:sp>
      <p:pic>
        <p:nvPicPr>
          <p:cNvPr id="77827" name="Picture 4" descr="perturb-splli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795713"/>
            <a:ext cx="182880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5" descr="bluegen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3163" y="1641475"/>
            <a:ext cx="2306637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6" descr="tsong_pro-fo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7150" y="1662113"/>
            <a:ext cx="202565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Line 7"/>
          <p:cNvSpPr>
            <a:spLocks noChangeShapeType="1"/>
          </p:cNvSpPr>
          <p:nvPr/>
        </p:nvSpPr>
        <p:spPr bwMode="auto">
          <a:xfrm>
            <a:off x="3124200" y="2590800"/>
            <a:ext cx="685800" cy="1905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1450975" y="3443288"/>
            <a:ext cx="1644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/>
              <a:t>Protein folding</a:t>
            </a:r>
          </a:p>
        </p:txBody>
      </p:sp>
      <p:sp>
        <p:nvSpPr>
          <p:cNvPr id="77832" name="Line 9"/>
          <p:cNvSpPr>
            <a:spLocks noChangeShapeType="1"/>
          </p:cNvSpPr>
          <p:nvPr/>
        </p:nvSpPr>
        <p:spPr bwMode="auto">
          <a:xfrm flipV="1">
            <a:off x="5791200" y="2589213"/>
            <a:ext cx="650875" cy="158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833" name="Text Box 10"/>
          <p:cNvSpPr txBox="1">
            <a:spLocks noChangeArrowheads="1"/>
          </p:cNvSpPr>
          <p:nvPr/>
        </p:nvSpPr>
        <p:spPr bwMode="auto">
          <a:xfrm>
            <a:off x="7192963" y="3519488"/>
            <a:ext cx="1504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/>
              <a:t>Data Volume</a:t>
            </a:r>
          </a:p>
        </p:txBody>
      </p:sp>
      <p:sp>
        <p:nvSpPr>
          <p:cNvPr id="77834" name="Rectangle 11"/>
          <p:cNvSpPr>
            <a:spLocks noChangeArrowheads="1"/>
          </p:cNvSpPr>
          <p:nvPr/>
        </p:nvSpPr>
        <p:spPr bwMode="auto">
          <a:xfrm>
            <a:off x="3573463" y="3821113"/>
            <a:ext cx="244633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r>
              <a:rPr lang="en-US"/>
              <a:t>Visualize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in real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time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!</a:t>
            </a:r>
            <a:endParaRPr lang="en-US" i="1"/>
          </a:p>
        </p:txBody>
      </p:sp>
      <p:pic>
        <p:nvPicPr>
          <p:cNvPr id="77835" name="Picture 12" descr="perturb-tre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727575"/>
            <a:ext cx="157956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Picture 13" descr="GPC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1692275"/>
            <a:ext cx="2667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7" name="Text Box 14"/>
          <p:cNvSpPr txBox="1">
            <a:spLocks noChangeArrowheads="1"/>
          </p:cNvSpPr>
          <p:nvPr/>
        </p:nvSpPr>
        <p:spPr bwMode="auto">
          <a:xfrm>
            <a:off x="1681163" y="4357688"/>
            <a:ext cx="1187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Geometry</a:t>
            </a:r>
          </a:p>
        </p:txBody>
      </p:sp>
      <p:sp>
        <p:nvSpPr>
          <p:cNvPr id="77838" name="Text Box 15"/>
          <p:cNvSpPr txBox="1">
            <a:spLocks noChangeArrowheads="1"/>
          </p:cNvSpPr>
          <p:nvPr/>
        </p:nvSpPr>
        <p:spPr bwMode="auto">
          <a:xfrm>
            <a:off x="2463800" y="6172200"/>
            <a:ext cx="1955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Slow with errors</a:t>
            </a:r>
          </a:p>
        </p:txBody>
      </p:sp>
      <p:sp>
        <p:nvSpPr>
          <p:cNvPr id="77839" name="Text Box 16"/>
          <p:cNvSpPr txBox="1">
            <a:spLocks noChangeArrowheads="1"/>
          </p:cNvSpPr>
          <p:nvPr/>
        </p:nvSpPr>
        <p:spPr bwMode="auto">
          <a:xfrm>
            <a:off x="6883400" y="4357688"/>
            <a:ext cx="1123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US">
                <a:solidFill>
                  <a:srgbClr val="66FF33"/>
                </a:solidFill>
              </a:rPr>
              <a:t>Topology</a:t>
            </a:r>
          </a:p>
        </p:txBody>
      </p:sp>
      <p:sp>
        <p:nvSpPr>
          <p:cNvPr id="77840" name="Text Box 17"/>
          <p:cNvSpPr txBox="1">
            <a:spLocks noChangeArrowheads="1"/>
          </p:cNvSpPr>
          <p:nvPr/>
        </p:nvSpPr>
        <p:spPr bwMode="auto">
          <a:xfrm>
            <a:off x="5405438" y="6183313"/>
            <a:ext cx="30527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r>
              <a:rPr lang="en-US">
                <a:solidFill>
                  <a:srgbClr val="66FF33"/>
                </a:solidFill>
              </a:rPr>
              <a:t>Fast &amp; correct – </a:t>
            </a:r>
            <a:r>
              <a:rPr lang="en-US">
                <a:solidFill>
                  <a:srgbClr val="FF9900"/>
                </a:solidFill>
              </a:rPr>
              <a:t>but scale?</a:t>
            </a:r>
          </a:p>
        </p:txBody>
      </p:sp>
      <p:sp>
        <p:nvSpPr>
          <p:cNvPr id="77841" name="Text Box 18"/>
          <p:cNvSpPr txBox="1">
            <a:spLocks noChangeArrowheads="1"/>
          </p:cNvSpPr>
          <p:nvPr/>
        </p:nvSpPr>
        <p:spPr bwMode="auto">
          <a:xfrm>
            <a:off x="4422775" y="4343400"/>
            <a:ext cx="895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US"/>
              <a:t>Versus</a:t>
            </a:r>
          </a:p>
        </p:txBody>
      </p:sp>
      <p:sp>
        <p:nvSpPr>
          <p:cNvPr id="77842" name="Text Box 19"/>
          <p:cNvSpPr txBox="1">
            <a:spLocks noChangeArrowheads="1"/>
          </p:cNvSpPr>
          <p:nvPr/>
        </p:nvSpPr>
        <p:spPr bwMode="auto">
          <a:xfrm>
            <a:off x="3282950" y="4357688"/>
            <a:ext cx="793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US"/>
              <a:t>--------</a:t>
            </a:r>
          </a:p>
        </p:txBody>
      </p:sp>
      <p:sp>
        <p:nvSpPr>
          <p:cNvPr id="77843" name="Text Box 20"/>
          <p:cNvSpPr txBox="1">
            <a:spLocks noChangeArrowheads="1"/>
          </p:cNvSpPr>
          <p:nvPr/>
        </p:nvSpPr>
        <p:spPr bwMode="auto">
          <a:xfrm>
            <a:off x="5678488" y="4357688"/>
            <a:ext cx="869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US"/>
              <a:t>---------</a:t>
            </a:r>
          </a:p>
        </p:txBody>
      </p:sp>
      <p:sp>
        <p:nvSpPr>
          <p:cNvPr id="77844" name="Text Box 21"/>
          <p:cNvSpPr txBox="1">
            <a:spLocks noChangeArrowheads="1"/>
          </p:cNvSpPr>
          <p:nvPr/>
        </p:nvSpPr>
        <p:spPr bwMode="auto">
          <a:xfrm>
            <a:off x="2206625" y="6553200"/>
            <a:ext cx="62674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US" sz="1000"/>
              <a:t>K. E. Jordan (IBM), L. E. Miller (UConn), E.L.F. Moore (UConn), T. J. Peters (UConn), A. C. Russell (UConn)</a:t>
            </a: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1295400" y="79375"/>
            <a:ext cx="7696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>
              <a:defRPr/>
            </a:pPr>
            <a:r>
              <a:rPr lang="en-US" sz="2400" b="1" ker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Innovative Visualizations - InnoVIZ</a:t>
            </a:r>
            <a:endParaRPr lang="en-US" sz="2400" b="1" kern="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5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7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8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375</Words>
  <Application>Microsoft Office PowerPoint</Application>
  <PresentationFormat>On-screen Show (4:3)</PresentationFormat>
  <Paragraphs>110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Verdana</vt:lpstr>
      <vt:lpstr>Wingdings</vt:lpstr>
      <vt:lpstr>Century Gothic</vt:lpstr>
      <vt:lpstr>Times New Roman</vt:lpstr>
      <vt:lpstr>Default Design</vt:lpstr>
      <vt:lpstr>2_Default Design</vt:lpstr>
      <vt:lpstr>5_Default Design</vt:lpstr>
      <vt:lpstr>7_Default Design</vt:lpstr>
      <vt:lpstr>8_Default Design</vt:lpstr>
      <vt:lpstr>Slide 1</vt:lpstr>
      <vt:lpstr>Slide 2</vt:lpstr>
      <vt:lpstr>The Innovative Visualization Opportunity</vt:lpstr>
      <vt:lpstr>The Innovative Visualization Opportunity</vt:lpstr>
      <vt:lpstr>The Innovative Visualization Opportunity</vt:lpstr>
      <vt:lpstr>The Interpolative Animation Process</vt:lpstr>
      <vt:lpstr>The Innovative Visualization Opportunity</vt:lpstr>
      <vt:lpstr>Slide 8</vt:lpstr>
      <vt:lpstr>Time and Topology </vt:lpstr>
      <vt:lpstr>Slide 10</vt:lpstr>
      <vt:lpstr>Slide 11</vt:lpstr>
      <vt:lpstr>Slide 12</vt:lpstr>
      <vt:lpstr>Slide 13</vt:lpstr>
      <vt:lpstr>Ji Li -- Dissertation 2012 (?)</vt:lpstr>
      <vt:lpstr>Data Reduction</vt:lpstr>
      <vt:lpstr>Slide 16</vt:lpstr>
      <vt:lpstr>What is Digital Media?</vt:lpstr>
      <vt:lpstr>Artifacts?</vt:lpstr>
      <vt:lpstr>Acknowledgements:$$$</vt:lpstr>
      <vt:lpstr>Slide 20</vt:lpstr>
    </vt:vector>
  </TitlesOfParts>
  <Company>THD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Hansen</dc:creator>
  <cp:lastModifiedBy> </cp:lastModifiedBy>
  <cp:revision>496</cp:revision>
  <dcterms:created xsi:type="dcterms:W3CDTF">2009-08-12T16:32:17Z</dcterms:created>
  <dcterms:modified xsi:type="dcterms:W3CDTF">2012-07-21T03:35:45Z</dcterms:modified>
</cp:coreProperties>
</file>